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s/slide27.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0" r:id="rId2"/>
    <p:sldId id="278" r:id="rId3"/>
    <p:sldId id="281" r:id="rId4"/>
    <p:sldId id="282" r:id="rId5"/>
    <p:sldId id="273" r:id="rId6"/>
    <p:sldId id="266" r:id="rId7"/>
    <p:sldId id="276" r:id="rId8"/>
    <p:sldId id="290" r:id="rId9"/>
    <p:sldId id="289" r:id="rId10"/>
    <p:sldId id="270" r:id="rId11"/>
    <p:sldId id="271" r:id="rId12"/>
    <p:sldId id="272" r:id="rId13"/>
    <p:sldId id="285" r:id="rId14"/>
    <p:sldId id="291" r:id="rId15"/>
    <p:sldId id="293" r:id="rId16"/>
    <p:sldId id="292" r:id="rId17"/>
    <p:sldId id="294" r:id="rId18"/>
    <p:sldId id="295" r:id="rId19"/>
    <p:sldId id="300" r:id="rId20"/>
    <p:sldId id="304" r:id="rId21"/>
    <p:sldId id="305" r:id="rId22"/>
    <p:sldId id="307" r:id="rId23"/>
    <p:sldId id="306" r:id="rId24"/>
    <p:sldId id="308" r:id="rId25"/>
    <p:sldId id="309" r:id="rId26"/>
    <p:sldId id="312" r:id="rId27"/>
    <p:sldId id="320" r:id="rId28"/>
    <p:sldId id="310" r:id="rId29"/>
    <p:sldId id="299" r:id="rId30"/>
    <p:sldId id="319" r:id="rId31"/>
    <p:sldId id="313" r:id="rId32"/>
    <p:sldId id="315" r:id="rId33"/>
    <p:sldId id="316" r:id="rId34"/>
    <p:sldId id="286" r:id="rId35"/>
    <p:sldId id="317" r:id="rId36"/>
    <p:sldId id="318"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8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A33CE-8031-4114-B770-FB8E6F690903}" type="datetimeFigureOut">
              <a:rPr lang="fr-FR" smtClean="0"/>
              <a:pPr/>
              <a:t>09/09/2013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F730F-77ED-49C3-A08C-20DF7D2A422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C8B54-E9DB-4115-8C16-0F293831F789}" type="slidenum">
              <a:rPr lang="fr-FR"/>
              <a:pPr/>
              <a:t>10</a:t>
            </a:fld>
            <a:endParaRPr lang="fr-FR"/>
          </a:p>
        </p:txBody>
      </p:sp>
      <p:sp>
        <p:nvSpPr>
          <p:cNvPr id="347138" name="Rectangle 2"/>
          <p:cNvSpPr>
            <a:spLocks noGrp="1" noRot="1" noChangeAspect="1" noChangeArrowheads="1" noTextEdit="1"/>
          </p:cNvSpPr>
          <p:nvPr>
            <p:ph type="sldImg"/>
          </p:nvPr>
        </p:nvSpPr>
        <p:spPr>
          <a:xfrm>
            <a:off x="1144588" y="685800"/>
            <a:ext cx="4572000" cy="3429000"/>
          </a:xfrm>
          <a:ln/>
        </p:spPr>
      </p:sp>
      <p:sp>
        <p:nvSpPr>
          <p:cNvPr id="3471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EAC71-5A56-4E5B-8870-7AC297C62DE9}"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EAC71-5A56-4E5B-8870-7AC297C62DE9}"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7F9A3D9-C18E-4259-95F3-502D38AFAFB6}"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7F9A3D9-C18E-4259-95F3-502D38AFAFB6}"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04589B-9C81-4542-BB7B-BC38CB9D21D5}"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2D1D3-98E8-4200-9A08-51737F5F9736}" type="slidenum">
              <a:rPr lang="fr-FR"/>
              <a:pPr/>
              <a:t>26</a:t>
            </a:fld>
            <a:endParaRPr lang="fr-FR"/>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1FD69EA-CC6B-4C0C-8251-F84FAA579A3C}"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E7ECF6B9-2756-4624-8CE6-660837EA6B4B}"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91F25-B0FE-4925-887C-3AE1AFFFF29A}" type="slidenum">
              <a:rPr lang="fr-FR"/>
              <a:pPr/>
              <a:t>30</a:t>
            </a:fld>
            <a:endParaRPr lang="fr-FR"/>
          </a:p>
        </p:txBody>
      </p:sp>
      <p:sp>
        <p:nvSpPr>
          <p:cNvPr id="184322" name="Rectangle 2"/>
          <p:cNvSpPr>
            <a:spLocks noGrp="1" noRot="1" noChangeAspect="1" noChangeArrowheads="1" noTextEdit="1"/>
          </p:cNvSpPr>
          <p:nvPr>
            <p:ph type="sldImg"/>
          </p:nvPr>
        </p:nvSpPr>
        <p:spPr>
          <a:xfrm>
            <a:off x="1144588" y="687388"/>
            <a:ext cx="4568825" cy="3427412"/>
          </a:xfrm>
          <a:ln/>
        </p:spPr>
      </p:sp>
      <p:sp>
        <p:nvSpPr>
          <p:cNvPr id="184323" name="Rectangle 3"/>
          <p:cNvSpPr>
            <a:spLocks noGrp="1" noChangeArrowheads="1"/>
          </p:cNvSpPr>
          <p:nvPr>
            <p:ph type="body" idx="1"/>
          </p:nvPr>
        </p:nvSpPr>
        <p:spPr>
          <a:xfrm>
            <a:off x="914400" y="4341813"/>
            <a:ext cx="5029200" cy="4114800"/>
          </a:xfrm>
        </p:spPr>
        <p:txBody>
          <a:bodyPr lIns="89730" tIns="44865" rIns="89730" bIns="44865"/>
          <a:lstStyle/>
          <a:p>
            <a:r>
              <a:rPr lang="en-US"/>
              <a:t>The next important area of study is to determine the influence of low doses of radiation on the response of cells and tissues to subsequent larger radiation doses.  The slide demonstrates that a small dose of radiation results in an adaptive response that makes it more resistant to the subsequent large radiation exposure.  It is essential to determine the genes that are involved in production of this adaptive response and ultimately to determine if and how this adaptive response can alter the risk from low doses of radiation.  It has been suggested that the low doses of radiation produce a protective response that would reduce the risk from radiation relative to that predicted from the linear-no-threshold model.</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F2525-8A83-433B-A4AB-686E7B9D822E}"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F7F2D4C-9E50-44B0-9130-A9540D6FE149}" type="slidenum">
              <a:rPr lang="fr-FR" smtClean="0"/>
              <a:pPr/>
              <a:t>36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7ECF6B9-2756-4624-8CE6-660837EA6B4B}"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E2AE6-6D51-4EDA-B211-EDB34ECF23A2}" type="slidenum">
              <a:rPr lang="fr-FR"/>
              <a:pPr/>
              <a:t>5</a:t>
            </a:fld>
            <a:endParaRPr lang="fr-F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66D39-DF12-4267-8F15-85C91CE4F84B}" type="slidenum">
              <a:rPr lang="fr-FR"/>
              <a:pPr/>
              <a:t>7</a:t>
            </a:fld>
            <a:endParaRPr lang="fr-FR"/>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AF730F-77ED-49C3-A08C-20DF7D2A422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77DF75-5658-4206-9080-615D6615710B}" type="datetimeFigureOut">
              <a:rPr lang="fr-FR" smtClean="0"/>
              <a:pPr/>
              <a:t>09/09/2013</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B91B8D64-28F4-4BDB-8C30-5E613573594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77DF75-5658-4206-9080-615D6615710B}" type="datetimeFigureOut">
              <a:rPr lang="fr-FR" smtClean="0"/>
              <a:pPr/>
              <a:t>09/09/2013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1B8D64-28F4-4BDB-8C30-5E613573594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2877DF75-5658-4206-9080-615D6615710B}" type="datetimeFigureOut">
              <a:rPr lang="fr-FR" smtClean="0"/>
              <a:pPr/>
              <a:t>09/09/2013</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B91B8D64-28F4-4BDB-8C30-5E613573594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457200" y="1600200"/>
            <a:ext cx="8229600" cy="4495800"/>
          </a:xfrm>
        </p:spPr>
        <p:txBody>
          <a:bodyPr/>
          <a:lstStyle/>
          <a:p>
            <a:pPr lvl="0"/>
            <a:endParaRPr lang="fr-FR"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fr-FR"/>
          </a:p>
        </p:txBody>
      </p:sp>
      <p:sp>
        <p:nvSpPr>
          <p:cNvPr id="5" name="Rectangle 25"/>
          <p:cNvSpPr>
            <a:spLocks noGrp="1" noChangeArrowheads="1"/>
          </p:cNvSpPr>
          <p:nvPr>
            <p:ph type="ftr" sz="quarter" idx="11"/>
          </p:nvPr>
        </p:nvSpPr>
        <p:spPr>
          <a:ln/>
        </p:spPr>
        <p:txBody>
          <a:bodyPr/>
          <a:lstStyle>
            <a:lvl1pPr>
              <a:defRPr/>
            </a:lvl1pPr>
          </a:lstStyle>
          <a:p>
            <a:pPr>
              <a:defRPr/>
            </a:pPr>
            <a:endParaRPr lang="fr-FR"/>
          </a:p>
        </p:txBody>
      </p:sp>
      <p:sp>
        <p:nvSpPr>
          <p:cNvPr id="6" name="Rectangle 26"/>
          <p:cNvSpPr>
            <a:spLocks noGrp="1" noChangeArrowheads="1"/>
          </p:cNvSpPr>
          <p:nvPr>
            <p:ph type="sldNum" sz="quarter" idx="12"/>
          </p:nvPr>
        </p:nvSpPr>
        <p:spPr>
          <a:ln/>
        </p:spPr>
        <p:txBody>
          <a:bodyPr/>
          <a:lstStyle>
            <a:lvl1pPr>
              <a:defRPr/>
            </a:lvl1pPr>
          </a:lstStyle>
          <a:p>
            <a:pPr>
              <a:defRPr/>
            </a:pPr>
            <a:fld id="{74298E4A-6C26-49FA-966F-D5E2D487C8C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2877DF75-5658-4206-9080-615D6615710B}" type="datetimeFigureOut">
              <a:rPr lang="fr-FR" smtClean="0"/>
              <a:pPr/>
              <a:t>09/09/2013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B91B8D64-28F4-4BDB-8C30-5E613573594F}"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2877DF75-5658-4206-9080-615D6615710B}" type="datetimeFigureOut">
              <a:rPr lang="fr-FR" smtClean="0"/>
              <a:pPr/>
              <a:t>09/09/2013</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91B8D64-28F4-4BDB-8C30-5E613573594F}"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2877DF75-5658-4206-9080-615D6615710B}" type="datetimeFigureOut">
              <a:rPr lang="fr-FR" smtClean="0"/>
              <a:pPr/>
              <a:t>09/09/2013</a:t>
            </a:fld>
            <a:endParaRPr lang="fr-FR"/>
          </a:p>
        </p:txBody>
      </p:sp>
      <p:sp>
        <p:nvSpPr>
          <p:cNvPr id="10" name="Espace réservé du numéro de diapositive 9"/>
          <p:cNvSpPr>
            <a:spLocks noGrp="1"/>
          </p:cNvSpPr>
          <p:nvPr>
            <p:ph type="sldNum" sz="quarter" idx="16"/>
          </p:nvPr>
        </p:nvSpPr>
        <p:spPr/>
        <p:txBody>
          <a:bodyPr rtlCol="0"/>
          <a:lstStyle/>
          <a:p>
            <a:fld id="{B91B8D64-28F4-4BDB-8C30-5E613573594F}"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2877DF75-5658-4206-9080-615D6615710B}" type="datetimeFigureOut">
              <a:rPr lang="fr-FR" smtClean="0"/>
              <a:pPr/>
              <a:t>09/09/2013</a:t>
            </a:fld>
            <a:endParaRPr lang="fr-FR"/>
          </a:p>
        </p:txBody>
      </p:sp>
      <p:sp>
        <p:nvSpPr>
          <p:cNvPr id="12" name="Espace réservé du numéro de diapositive 11"/>
          <p:cNvSpPr>
            <a:spLocks noGrp="1"/>
          </p:cNvSpPr>
          <p:nvPr>
            <p:ph type="sldNum" sz="quarter" idx="16"/>
          </p:nvPr>
        </p:nvSpPr>
        <p:spPr/>
        <p:txBody>
          <a:bodyPr rtlCol="0"/>
          <a:lstStyle/>
          <a:p>
            <a:fld id="{B91B8D64-28F4-4BDB-8C30-5E613573594F}"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877DF75-5658-4206-9080-615D6615710B}" type="datetimeFigureOut">
              <a:rPr lang="fr-FR" smtClean="0"/>
              <a:pPr/>
              <a:t>09/09/2013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B91B8D64-28F4-4BDB-8C30-5E61357359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77DF75-5658-4206-9080-615D6615710B}" type="datetimeFigureOut">
              <a:rPr lang="fr-FR" smtClean="0"/>
              <a:pPr/>
              <a:t>09/09/2013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B91B8D64-28F4-4BDB-8C30-5E61357359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877DF75-5658-4206-9080-615D6615710B}" type="datetimeFigureOut">
              <a:rPr lang="fr-FR" smtClean="0"/>
              <a:pPr/>
              <a:t>09/09/2013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B91B8D64-28F4-4BDB-8C30-5E613573594F}"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2877DF75-5658-4206-9080-615D6615710B}" type="datetimeFigureOut">
              <a:rPr lang="fr-FR" smtClean="0"/>
              <a:pPr/>
              <a:t>09/09/2013</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B91B8D64-28F4-4BDB-8C30-5E613573594F}"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77DF75-5658-4206-9080-615D6615710B}" type="datetimeFigureOut">
              <a:rPr lang="fr-FR" smtClean="0"/>
              <a:pPr/>
              <a:t>09/09/2013</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91B8D64-28F4-4BDB-8C30-5E613573594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Document_Microsoft_Office_Word_97_-_20033.doc"/><Relationship Id="rId4" Type="http://schemas.openxmlformats.org/officeDocument/2006/relationships/oleObject" Target="../embeddings/Document_Microsoft_Office_Word_97_-_20032.doc"/></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smtClean="0"/>
              <a:t>Effets des faibles doses : origine et actualité d’une controverse</a:t>
            </a:r>
            <a:endParaRPr lang="fr-FR" dirty="0"/>
          </a:p>
        </p:txBody>
      </p:sp>
      <p:sp>
        <p:nvSpPr>
          <p:cNvPr id="5" name="Sous-titre 4"/>
          <p:cNvSpPr>
            <a:spLocks noGrp="1"/>
          </p:cNvSpPr>
          <p:nvPr>
            <p:ph type="subTitle" idx="1"/>
          </p:nvPr>
        </p:nvSpPr>
        <p:spPr/>
        <p:txBody>
          <a:bodyPr>
            <a:normAutofit fontScale="77500" lnSpcReduction="20000"/>
          </a:bodyPr>
          <a:lstStyle/>
          <a:p>
            <a:r>
              <a:rPr lang="fr-FR" smtClean="0"/>
              <a:t>Roland Masse</a:t>
            </a:r>
          </a:p>
          <a:p>
            <a:r>
              <a:rPr lang="fr-FR" smtClean="0"/>
              <a:t>Roland.masse2@wanadoo.fr</a:t>
            </a:r>
            <a:endParaRPr lang="fr-FR" dirty="0"/>
          </a:p>
        </p:txBody>
      </p:sp>
      <p:sp>
        <p:nvSpPr>
          <p:cNvPr id="6" name="ZoneTexte 5"/>
          <p:cNvSpPr txBox="1"/>
          <p:nvPr/>
        </p:nvSpPr>
        <p:spPr>
          <a:xfrm>
            <a:off x="3419872" y="0"/>
            <a:ext cx="5724128" cy="400110"/>
          </a:xfrm>
          <a:prstGeom prst="rect">
            <a:avLst/>
          </a:prstGeom>
          <a:noFill/>
        </p:spPr>
        <p:txBody>
          <a:bodyPr wrap="square" rtlCol="0">
            <a:spAutoFit/>
          </a:bodyPr>
          <a:lstStyle/>
          <a:p>
            <a:r>
              <a:rPr lang="fr-FR" sz="2000" dirty="0" smtClean="0">
                <a:solidFill>
                  <a:srgbClr val="FFC000"/>
                </a:solidFill>
              </a:rPr>
              <a:t>SLC Université d’été sept 2013 Aix en Provence</a:t>
            </a:r>
            <a:endParaRPr lang="fr-FR" sz="20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r>
              <a:rPr lang="fr-FR" dirty="0">
                <a:solidFill>
                  <a:srgbClr val="0070C0"/>
                </a:solidFill>
              </a:rPr>
              <a:t>Limites de l’épidémiologie </a:t>
            </a:r>
          </a:p>
        </p:txBody>
      </p:sp>
      <p:sp>
        <p:nvSpPr>
          <p:cNvPr id="346115" name="Rectangle 3"/>
          <p:cNvSpPr>
            <a:spLocks noGrp="1" noChangeArrowheads="1"/>
          </p:cNvSpPr>
          <p:nvPr>
            <p:ph sz="quarter" idx="1"/>
          </p:nvPr>
        </p:nvSpPr>
        <p:spPr>
          <a:solidFill>
            <a:schemeClr val="accent4">
              <a:lumMod val="20000"/>
              <a:lumOff val="80000"/>
            </a:schemeClr>
          </a:solidFill>
        </p:spPr>
        <p:txBody>
          <a:bodyPr>
            <a:normAutofit lnSpcReduction="10000"/>
          </a:bodyPr>
          <a:lstStyle/>
          <a:p>
            <a:endParaRPr lang="fr-FR" dirty="0" smtClean="0"/>
          </a:p>
          <a:p>
            <a:endParaRPr lang="fr-FR" dirty="0" smtClean="0"/>
          </a:p>
          <a:p>
            <a:r>
              <a:rPr lang="fr-FR" dirty="0" smtClean="0"/>
              <a:t>Décrites </a:t>
            </a:r>
            <a:r>
              <a:rPr lang="fr-FR" dirty="0"/>
              <a:t>en détail par CE Land </a:t>
            </a:r>
            <a:r>
              <a:rPr lang="fr-FR" dirty="0" smtClean="0"/>
              <a:t>1980</a:t>
            </a:r>
          </a:p>
          <a:p>
            <a:r>
              <a:rPr lang="fr-FR" dirty="0" smtClean="0"/>
              <a:t>Pour un excès prévisible de cancer du sein de </a:t>
            </a:r>
            <a:r>
              <a:rPr lang="fr-FR" b="1" dirty="0" smtClean="0"/>
              <a:t>6 cas/an  par million </a:t>
            </a:r>
            <a:r>
              <a:rPr lang="fr-FR" dirty="0" smtClean="0"/>
              <a:t>de femmes exposées à </a:t>
            </a:r>
            <a:r>
              <a:rPr lang="fr-FR" b="1" dirty="0" smtClean="0"/>
              <a:t>10 </a:t>
            </a:r>
            <a:r>
              <a:rPr lang="fr-FR" b="1" dirty="0" err="1" smtClean="0"/>
              <a:t>mGy</a:t>
            </a:r>
            <a:r>
              <a:rPr lang="fr-FR" dirty="0" smtClean="0"/>
              <a:t>, la puissance statistique de détecter un excès (p &lt;0,05) pour une période de 10 ans chez les femmes de 35 ans ne sera acquise que pour un effectif de l’ordre de </a:t>
            </a:r>
            <a:r>
              <a:rPr lang="fr-FR" b="1" dirty="0" smtClean="0"/>
              <a:t>100 millions de patientes</a:t>
            </a:r>
            <a:r>
              <a:rPr lang="fr-FR" dirty="0" smtClean="0"/>
              <a: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fr-FR" dirty="0" smtClean="0">
                <a:solidFill>
                  <a:srgbClr val="0070C0"/>
                </a:solidFill>
              </a:rPr>
              <a:t>Et Charles Land ajoute…</a:t>
            </a:r>
            <a:endParaRPr lang="fr-FR" dirty="0">
              <a:solidFill>
                <a:srgbClr val="0070C0"/>
              </a:solidFill>
            </a:endParaRPr>
          </a:p>
        </p:txBody>
      </p:sp>
      <p:graphicFrame>
        <p:nvGraphicFramePr>
          <p:cNvPr id="993282" name="Object 2"/>
          <p:cNvGraphicFramePr>
            <a:graphicFrameLocks noChangeAspect="1"/>
          </p:cNvGraphicFramePr>
          <p:nvPr>
            <p:ph sz="quarter" idx="1"/>
          </p:nvPr>
        </p:nvGraphicFramePr>
        <p:xfrm>
          <a:off x="976313" y="1700213"/>
          <a:ext cx="7375525" cy="3289300"/>
        </p:xfrm>
        <a:graphic>
          <a:graphicData uri="http://schemas.openxmlformats.org/presentationml/2006/ole">
            <p:oleObj spid="_x0000_s1026" name="Document" r:id="rId4" imgW="5759698" imgH="2569356" progId="Word.Document.8">
              <p:embed/>
            </p:oleObj>
          </a:graphicData>
        </a:graphic>
      </p:graphicFrame>
      <p:sp>
        <p:nvSpPr>
          <p:cNvPr id="4" name="ZoneTexte 3"/>
          <p:cNvSpPr txBox="1"/>
          <p:nvPr/>
        </p:nvSpPr>
        <p:spPr>
          <a:xfrm>
            <a:off x="3347864" y="5657765"/>
            <a:ext cx="4752528" cy="646331"/>
          </a:xfrm>
          <a:prstGeom prst="rect">
            <a:avLst/>
          </a:prstGeom>
          <a:solidFill>
            <a:schemeClr val="accent4">
              <a:lumMod val="40000"/>
              <a:lumOff val="60000"/>
            </a:schemeClr>
          </a:solidFill>
        </p:spPr>
        <p:txBody>
          <a:bodyPr wrap="square" rtlCol="0">
            <a:spAutoFit/>
          </a:bodyPr>
          <a:lstStyle/>
          <a:p>
            <a:r>
              <a:rPr lang="fr-FR" dirty="0" smtClean="0">
                <a:solidFill>
                  <a:srgbClr val="FF0000"/>
                </a:solidFill>
              </a:rPr>
              <a:t>Le lissage des données brutes </a:t>
            </a:r>
            <a:r>
              <a:rPr lang="fr-FR" dirty="0" err="1" smtClean="0">
                <a:solidFill>
                  <a:srgbClr val="FF0000"/>
                </a:solidFill>
              </a:rPr>
              <a:t>linéarise</a:t>
            </a:r>
            <a:r>
              <a:rPr lang="fr-FR" dirty="0" smtClean="0">
                <a:solidFill>
                  <a:srgbClr val="FF0000"/>
                </a:solidFill>
              </a:rPr>
              <a:t> a priori la relation dose-effet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fr-FR" dirty="0" smtClean="0">
                <a:solidFill>
                  <a:schemeClr val="tx1"/>
                </a:solidFill>
              </a:rPr>
              <a:t>Un argument circulaire!</a:t>
            </a:r>
            <a:endParaRPr lang="fr-FR" dirty="0">
              <a:solidFill>
                <a:schemeClr val="tx1"/>
              </a:solidFill>
            </a:endParaRPr>
          </a:p>
        </p:txBody>
      </p:sp>
      <p:graphicFrame>
        <p:nvGraphicFramePr>
          <p:cNvPr id="994306" name="Object 2"/>
          <p:cNvGraphicFramePr>
            <a:graphicFrameLocks noGrp="1" noChangeAspect="1"/>
          </p:cNvGraphicFramePr>
          <p:nvPr>
            <p:ph sz="quarter" idx="1"/>
          </p:nvPr>
        </p:nvGraphicFramePr>
        <p:xfrm>
          <a:off x="612775" y="2060575"/>
          <a:ext cx="8035925" cy="2281238"/>
        </p:xfrm>
        <a:graphic>
          <a:graphicData uri="http://schemas.openxmlformats.org/presentationml/2006/ole">
            <p:oleObj spid="_x0000_s2050" name="Document" r:id="rId4" imgW="5759698" imgH="1634816" progId="Word.Document.8">
              <p:embed/>
            </p:oleObj>
          </a:graphicData>
        </a:graphic>
      </p:graphicFrame>
      <p:sp>
        <p:nvSpPr>
          <p:cNvPr id="5" name="ZoneTexte 4"/>
          <p:cNvSpPr txBox="1"/>
          <p:nvPr/>
        </p:nvSpPr>
        <p:spPr>
          <a:xfrm>
            <a:off x="1857356" y="1700808"/>
            <a:ext cx="5143536" cy="646331"/>
          </a:xfrm>
          <a:prstGeom prst="rect">
            <a:avLst/>
          </a:prstGeom>
          <a:noFill/>
        </p:spPr>
        <p:txBody>
          <a:bodyPr wrap="square" rtlCol="0">
            <a:spAutoFit/>
          </a:bodyPr>
          <a:lstStyle/>
          <a:p>
            <a:r>
              <a:rPr lang="fr-FR" sz="3600" dirty="0" err="1" smtClean="0">
                <a:solidFill>
                  <a:srgbClr val="FF0000"/>
                </a:solidFill>
              </a:rPr>
              <a:t>Breckow</a:t>
            </a:r>
            <a:r>
              <a:rPr lang="fr-FR" sz="3600" dirty="0" smtClean="0">
                <a:solidFill>
                  <a:srgbClr val="FF0000"/>
                </a:solidFill>
              </a:rPr>
              <a:t> 2006</a:t>
            </a:r>
            <a:endParaRPr lang="fr-FR" sz="3600" dirty="0">
              <a:solidFill>
                <a:srgbClr val="FF0000"/>
              </a:solidFill>
            </a:endParaRPr>
          </a:p>
        </p:txBody>
      </p:sp>
      <p:graphicFrame>
        <p:nvGraphicFramePr>
          <p:cNvPr id="6" name="Object 2"/>
          <p:cNvGraphicFramePr>
            <a:graphicFrameLocks noGrp="1" noChangeAspect="1"/>
          </p:cNvGraphicFramePr>
          <p:nvPr/>
        </p:nvGraphicFramePr>
        <p:xfrm>
          <a:off x="830263" y="3067050"/>
          <a:ext cx="7989887" cy="2265363"/>
        </p:xfrm>
        <a:graphic>
          <a:graphicData uri="http://schemas.openxmlformats.org/presentationml/2006/ole">
            <p:oleObj spid="_x0000_s2051" name="Document" r:id="rId5" imgW="5773409" imgH="1634816" progId="Word.Document.8">
              <p:embed/>
            </p:oleObj>
          </a:graphicData>
        </a:graphic>
      </p:graphicFrame>
      <p:sp>
        <p:nvSpPr>
          <p:cNvPr id="7" name="ZoneTexte 6"/>
          <p:cNvSpPr txBox="1"/>
          <p:nvPr/>
        </p:nvSpPr>
        <p:spPr>
          <a:xfrm>
            <a:off x="3851920" y="5517232"/>
            <a:ext cx="5040560" cy="1200329"/>
          </a:xfrm>
          <a:prstGeom prst="rect">
            <a:avLst/>
          </a:prstGeom>
          <a:noFill/>
        </p:spPr>
        <p:txBody>
          <a:bodyPr wrap="square" rtlCol="0">
            <a:spAutoFit/>
          </a:bodyPr>
          <a:lstStyle/>
          <a:p>
            <a:r>
              <a:rPr lang="fr-FR" b="1" dirty="0" smtClean="0">
                <a:solidFill>
                  <a:srgbClr val="C00000"/>
                </a:solidFill>
              </a:rPr>
              <a:t>La LNT est une hypothèse non vérifiée et contestée par les faits biologiques concernant les mécanismes de la cancérisation </a:t>
            </a:r>
            <a:endParaRPr lang="fr-FR"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0"/>
            <a:ext cx="8153400" cy="1556792"/>
          </a:xfrm>
        </p:spPr>
        <p:txBody>
          <a:bodyPr>
            <a:normAutofit fontScale="90000"/>
          </a:bodyPr>
          <a:lstStyle/>
          <a:p>
            <a:r>
              <a:rPr lang="fr-FR" sz="3600" b="1" dirty="0" smtClean="0"/>
              <a:t>Expositions professionnelles, synthèse  </a:t>
            </a:r>
            <a:r>
              <a:rPr lang="fr-FR" sz="2700" dirty="0" smtClean="0"/>
              <a:t>Metz-Flamant 2011</a:t>
            </a:r>
            <a:r>
              <a:rPr lang="fr-FR" dirty="0" smtClean="0"/>
              <a:t/>
            </a:r>
            <a:br>
              <a:rPr lang="fr-FR" dirty="0" smtClean="0"/>
            </a:br>
            <a:endParaRPr lang="fr-FR"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755576" y="1610075"/>
            <a:ext cx="7416824" cy="4765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Expositions professionnelles : leucémies </a:t>
            </a:r>
            <a:r>
              <a:rPr lang="fr-FR" sz="2400" dirty="0" smtClean="0"/>
              <a:t>Metz-Flamant 2011</a:t>
            </a:r>
            <a:endParaRPr lang="fr-FR" sz="2400"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1055883" y="1600200"/>
            <a:ext cx="7267184" cy="4495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Le problème est dans les mines d’uranium</a:t>
            </a:r>
            <a:endParaRPr lang="fr-FR" sz="3600" dirty="0"/>
          </a:p>
        </p:txBody>
      </p:sp>
      <p:sp>
        <p:nvSpPr>
          <p:cNvPr id="3" name="Espace réservé du contenu 2"/>
          <p:cNvSpPr>
            <a:spLocks noGrp="1"/>
          </p:cNvSpPr>
          <p:nvPr>
            <p:ph sz="quarter" idx="1"/>
          </p:nvPr>
        </p:nvSpPr>
        <p:spPr/>
        <p:txBody>
          <a:bodyPr>
            <a:normAutofit fontScale="92500" lnSpcReduction="10000"/>
          </a:bodyPr>
          <a:lstStyle/>
          <a:p>
            <a:r>
              <a:rPr lang="fr-FR" dirty="0" smtClean="0"/>
              <a:t>Environ 60.000 mineurs suivis dans l’enquête internationale hors RDA : environ 3000 cancers du poumon</a:t>
            </a:r>
          </a:p>
          <a:p>
            <a:r>
              <a:rPr lang="fr-FR" dirty="0" smtClean="0"/>
              <a:t>Environ 60.000 mineurs suivis en RDA environ 3000 cancers du poumon ; 400.000 mineurs ont été employés par </a:t>
            </a:r>
            <a:r>
              <a:rPr lang="fr-FR" dirty="0" err="1" smtClean="0"/>
              <a:t>Wismut</a:t>
            </a:r>
            <a:r>
              <a:rPr lang="fr-FR" dirty="0" smtClean="0"/>
              <a:t>, plus de 7.000 cancers sont reconnus attribuables ; Il y a un impact sur les populations riveraines mais il est historiquement associé à l’industrie extractive en général</a:t>
            </a:r>
          </a:p>
          <a:p>
            <a:r>
              <a:rPr lang="fr-FR" dirty="0" smtClean="0">
                <a:solidFill>
                  <a:srgbClr val="FF0000"/>
                </a:solidFill>
              </a:rPr>
              <a:t>Mais les doses radon sont-elles de faibles doses?</a:t>
            </a:r>
            <a:endParaRPr lang="fr-FR"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Le problème est dans les mines d’uranium</a:t>
            </a:r>
            <a:endParaRPr lang="fr-FR" sz="3600" b="1" dirty="0"/>
          </a:p>
        </p:txBody>
      </p:sp>
      <p:pic>
        <p:nvPicPr>
          <p:cNvPr id="4" name="Picture 2" descr="Photo radon"/>
          <p:cNvPicPr>
            <a:picLocks noGrp="1" noChangeAspect="1" noChangeArrowheads="1"/>
          </p:cNvPicPr>
          <p:nvPr>
            <p:ph sz="quarter" idx="1"/>
          </p:nvPr>
        </p:nvPicPr>
        <p:blipFill>
          <a:blip r:embed="rId3" cstate="print"/>
          <a:srcRect/>
          <a:stretch>
            <a:fillRect/>
          </a:stretch>
        </p:blipFill>
        <p:spPr bwMode="auto">
          <a:xfrm>
            <a:off x="1259632" y="1600200"/>
            <a:ext cx="6768752" cy="50964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environnemental?</a:t>
            </a:r>
            <a:endParaRPr lang="fr-FR" dirty="0"/>
          </a:p>
        </p:txBody>
      </p:sp>
      <p:sp>
        <p:nvSpPr>
          <p:cNvPr id="3" name="Espace réservé du contenu 2"/>
          <p:cNvSpPr>
            <a:spLocks noGrp="1"/>
          </p:cNvSpPr>
          <p:nvPr>
            <p:ph sz="quarter" idx="1"/>
          </p:nvPr>
        </p:nvSpPr>
        <p:spPr/>
        <p:txBody>
          <a:bodyPr/>
          <a:lstStyle/>
          <a:p>
            <a:endParaRPr lang="fr-FR" dirty="0" smtClean="0"/>
          </a:p>
          <a:p>
            <a:r>
              <a:rPr lang="fr-FR" dirty="0" smtClean="0"/>
              <a:t>Voisinage des centrales, nombreuses études négatives, problème des clusters</a:t>
            </a:r>
          </a:p>
          <a:p>
            <a:r>
              <a:rPr lang="fr-FR" dirty="0" smtClean="0"/>
              <a:t>Voisinage des mines, impact avéré en ex RDA, peu d’impact établi ailleurs. </a:t>
            </a:r>
          </a:p>
          <a:p>
            <a:r>
              <a:rPr lang="fr-FR" dirty="0" smtClean="0"/>
              <a:t>Surveillance épidémiologique locale INVS : </a:t>
            </a:r>
            <a:r>
              <a:rPr lang="fr-FR" dirty="0" err="1" smtClean="0"/>
              <a:t>Soulaines</a:t>
            </a:r>
            <a:r>
              <a:rPr lang="fr-FR" dirty="0" smtClean="0"/>
              <a:t>, GEP Limousin, Tricastin…</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alerte médicale : le risque de cancer après CT chez l’enfant</a:t>
            </a:r>
            <a:endParaRPr lang="fr-FR" b="1" dirty="0"/>
          </a:p>
        </p:txBody>
      </p:sp>
      <p:sp>
        <p:nvSpPr>
          <p:cNvPr id="3" name="Espace réservé du contenu 2"/>
          <p:cNvSpPr>
            <a:spLocks noGrp="1"/>
          </p:cNvSpPr>
          <p:nvPr>
            <p:ph sz="quarter" idx="1"/>
          </p:nvPr>
        </p:nvSpPr>
        <p:spPr/>
        <p:txBody>
          <a:bodyPr>
            <a:normAutofit fontScale="77500" lnSpcReduction="20000"/>
          </a:bodyPr>
          <a:lstStyle/>
          <a:p>
            <a:r>
              <a:rPr lang="fr-FR" dirty="0" smtClean="0"/>
              <a:t>Méta analyse </a:t>
            </a:r>
            <a:r>
              <a:rPr lang="fr-FR" dirty="0" err="1" smtClean="0"/>
              <a:t>Acad</a:t>
            </a:r>
            <a:r>
              <a:rPr lang="fr-FR" dirty="0" smtClean="0"/>
              <a:t> </a:t>
            </a:r>
            <a:r>
              <a:rPr lang="fr-FR" dirty="0" err="1" smtClean="0"/>
              <a:t>Sci</a:t>
            </a:r>
            <a:r>
              <a:rPr lang="fr-FR" dirty="0" smtClean="0"/>
              <a:t> 2005 : 20 études de cohortes, exposition entre 10 et 100 mSv, 415.000 sujets, 18 ans de suivi, 8514 cancers observés, 292 leucémies : pas d’excès par rapport aux populations de référence non exposées</a:t>
            </a:r>
          </a:p>
          <a:p>
            <a:r>
              <a:rPr lang="fr-FR" dirty="0" smtClean="0"/>
              <a:t>2 études majeures UK: 180.000 enfants (</a:t>
            </a:r>
            <a:r>
              <a:rPr lang="fr-FR" sz="2200" dirty="0" smtClean="0"/>
              <a:t>Pearce the Lancet 2012</a:t>
            </a:r>
            <a:r>
              <a:rPr lang="fr-FR" dirty="0" smtClean="0"/>
              <a:t>) et  Australie 680.000 enfants (</a:t>
            </a:r>
            <a:r>
              <a:rPr lang="fr-FR" sz="2200" dirty="0" err="1" smtClean="0"/>
              <a:t>Mathews</a:t>
            </a:r>
            <a:r>
              <a:rPr lang="fr-FR" sz="2200" dirty="0" smtClean="0"/>
              <a:t> BMJ 2013</a:t>
            </a:r>
            <a:r>
              <a:rPr lang="fr-FR" dirty="0" smtClean="0"/>
              <a:t>), temps moyen de suivi ~~10 ans.</a:t>
            </a:r>
          </a:p>
          <a:p>
            <a:pPr lvl="1"/>
            <a:r>
              <a:rPr lang="fr-FR" dirty="0" smtClean="0"/>
              <a:t>Dans l’étude UK ( 75 L, 135 C) 50 - 60 </a:t>
            </a:r>
            <a:r>
              <a:rPr lang="fr-FR" dirty="0" err="1" smtClean="0"/>
              <a:t>mGy</a:t>
            </a:r>
            <a:r>
              <a:rPr lang="fr-FR" dirty="0" smtClean="0"/>
              <a:t> triplent le taux de leucémies (L) et de cancers du cerveau (C)</a:t>
            </a:r>
          </a:p>
          <a:p>
            <a:pPr lvl="1"/>
            <a:r>
              <a:rPr lang="fr-FR" dirty="0" smtClean="0"/>
              <a:t>Dans l’étude australienne tous les cancers (3150, 608 attribuables) sont augmentés de 24% pour des doses efficaces (?) de 5-15 mSv</a:t>
            </a:r>
          </a:p>
          <a:p>
            <a:r>
              <a:rPr lang="fr-FR" dirty="0" smtClean="0"/>
              <a:t>Conclusion : aux doses et débits pratiqués avant 2005 la CT induit un risque de cancer avéré chez l’enfant</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Tchernobyl UNSCEAR 2008-2011</a:t>
            </a:r>
            <a:endParaRPr lang="fr-FR" b="1" dirty="0"/>
          </a:p>
        </p:txBody>
      </p:sp>
      <p:sp>
        <p:nvSpPr>
          <p:cNvPr id="3" name="Espace réservé du contenu 2"/>
          <p:cNvSpPr>
            <a:spLocks noGrp="1"/>
          </p:cNvSpPr>
          <p:nvPr>
            <p:ph sz="quarter" idx="1"/>
          </p:nvPr>
        </p:nvSpPr>
        <p:spPr/>
        <p:txBody>
          <a:bodyPr>
            <a:normAutofit fontScale="70000" lnSpcReduction="20000"/>
          </a:bodyPr>
          <a:lstStyle/>
          <a:p>
            <a:pPr marL="457200" indent="-457200"/>
            <a:r>
              <a:rPr lang="fr-FR" sz="3200" b="1" dirty="0" smtClean="0">
                <a:solidFill>
                  <a:srgbClr val="FF0000"/>
                </a:solidFill>
              </a:rPr>
              <a:t>Il n’y a pas d’excès établi d’autres cancers </a:t>
            </a:r>
            <a:r>
              <a:rPr lang="fr-FR" sz="3200" b="1" dirty="0" smtClean="0"/>
              <a:t>que celui de la thyroïde chez les enfants (7.000), ni  chez les liquidateurs, ni dans la population générale. De faibles alertes localisées concernant les leucémies et les cancers du sein ne sont pas confirmées lorsque l’ensemble est analysé.</a:t>
            </a:r>
          </a:p>
          <a:p>
            <a:pPr marL="457200" indent="-457200"/>
            <a:r>
              <a:rPr lang="fr-FR" sz="3200" i="1" dirty="0" smtClean="0">
                <a:solidFill>
                  <a:srgbClr val="FF0000"/>
                </a:solidFill>
              </a:rPr>
              <a:t>Il n’y a pas d’excès établi d’autres pathologies </a:t>
            </a:r>
            <a:r>
              <a:rPr lang="fr-FR" sz="3200" i="1" dirty="0" smtClean="0"/>
              <a:t>imputables à l’exposition aux rayonnements ionisants en particulier </a:t>
            </a:r>
            <a:r>
              <a:rPr lang="fr-FR" sz="3200" i="1" dirty="0" err="1" smtClean="0"/>
              <a:t>cardio</a:t>
            </a:r>
            <a:r>
              <a:rPr lang="fr-FR" sz="3200" i="1" dirty="0" smtClean="0"/>
              <a:t> et </a:t>
            </a:r>
            <a:r>
              <a:rPr lang="fr-FR" sz="3200" i="1" dirty="0" err="1" smtClean="0"/>
              <a:t>cérébro</a:t>
            </a:r>
            <a:r>
              <a:rPr lang="fr-FR" sz="3200" i="1" dirty="0" smtClean="0"/>
              <a:t>-vasculaires.</a:t>
            </a:r>
          </a:p>
          <a:p>
            <a:pPr marL="457200" indent="-457200"/>
            <a:r>
              <a:rPr lang="fr-FR" sz="3200" i="1" dirty="0" smtClean="0"/>
              <a:t>il n’y a pas d’augmentation des malformations transmises à la descendance imputables à l’exposition aux radiations;</a:t>
            </a:r>
          </a:p>
          <a:p>
            <a:pPr marL="457200" indent="-457200"/>
            <a:r>
              <a:rPr lang="fr-FR" sz="3200" i="1" dirty="0" smtClean="0">
                <a:solidFill>
                  <a:srgbClr val="FF0000"/>
                </a:solidFill>
              </a:rPr>
              <a:t>Il faut rechercher les causes du mauvais état des populations  </a:t>
            </a:r>
            <a:r>
              <a:rPr lang="fr-FR" sz="3200" i="1" dirty="0" smtClean="0"/>
              <a:t>affectées par le sinistre : l’UNSCEAR donne des pistes qui  expliquent la différence entre la perception du risque et ses causes réelles.</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Faibles doses : grandes angoisses</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sz="2800" dirty="0" smtClean="0"/>
              <a:t>Transgression prométhéenne : HN</a:t>
            </a:r>
          </a:p>
          <a:p>
            <a:r>
              <a:rPr lang="fr-FR" sz="2800" dirty="0" smtClean="0"/>
              <a:t>Un effort épidémiologique sans équivalent : le RERF</a:t>
            </a:r>
          </a:p>
          <a:p>
            <a:r>
              <a:rPr lang="fr-FR" sz="2800" dirty="0" smtClean="0"/>
              <a:t>L’ambiguïté des enseignements sanitaires post accidentels : Tchernobyl</a:t>
            </a:r>
          </a:p>
          <a:p>
            <a:r>
              <a:rPr lang="fr-FR" sz="2800" dirty="0" smtClean="0"/>
              <a:t>L’émergence d’une inquiétude liée au radio diagnostic médical chez les groupes sensibles</a:t>
            </a:r>
          </a:p>
          <a:p>
            <a:r>
              <a:rPr lang="fr-FR" sz="2800" dirty="0" smtClean="0"/>
              <a:t>La mise en évidence d’effets biologiques à des doses de l’ordre du </a:t>
            </a:r>
            <a:r>
              <a:rPr lang="fr-FR" sz="2800" dirty="0" err="1" smtClean="0"/>
              <a:t>microsievert</a:t>
            </a:r>
            <a:endParaRPr lang="fr-FR" sz="2800" dirty="0" smtClean="0"/>
          </a:p>
          <a:p>
            <a:r>
              <a:rPr lang="fr-FR" sz="2800" b="1" dirty="0" smtClean="0">
                <a:solidFill>
                  <a:srgbClr val="FF0000"/>
                </a:solidFill>
              </a:rPr>
              <a:t>Toute exposition aux RI engendre-t-elle un risque pour la santé? </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t>Pas d’enseignement nouveau sur la relation dose effet thyroïde au dessous de 100 </a:t>
            </a:r>
            <a:r>
              <a:rPr lang="fr-FR" sz="2800" b="1" dirty="0" err="1" smtClean="0"/>
              <a:t>mGy</a:t>
            </a:r>
            <a:endParaRPr lang="fr-FR" sz="2800" b="1"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1403648" y="1877602"/>
            <a:ext cx="6209042" cy="498039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60648"/>
            <a:ext cx="8135816" cy="95855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3600" dirty="0" smtClean="0"/>
              <a:t>Bilan des doses UNSCEAR 2008</a:t>
            </a:r>
            <a:endParaRPr lang="fr-FR" sz="3600" dirty="0"/>
          </a:p>
        </p:txBody>
      </p:sp>
      <p:graphicFrame>
        <p:nvGraphicFramePr>
          <p:cNvPr id="4" name="Espace réservé du contenu 3"/>
          <p:cNvGraphicFramePr>
            <a:graphicFrameLocks noGrp="1"/>
          </p:cNvGraphicFramePr>
          <p:nvPr>
            <p:ph idx="1"/>
          </p:nvPr>
        </p:nvGraphicFramePr>
        <p:xfrm>
          <a:off x="457200" y="1844823"/>
          <a:ext cx="8229600" cy="3816422"/>
        </p:xfrm>
        <a:graphic>
          <a:graphicData uri="http://schemas.openxmlformats.org/drawingml/2006/table">
            <a:tbl>
              <a:tblPr firstRow="1" bandRow="1">
                <a:tableStyleId>{F5AB1C69-6EDB-4FF4-983F-18BD219EF322}</a:tableStyleId>
              </a:tblPr>
              <a:tblGrid>
                <a:gridCol w="1645920"/>
                <a:gridCol w="1645920"/>
                <a:gridCol w="1645920"/>
                <a:gridCol w="1645920"/>
                <a:gridCol w="1645920"/>
              </a:tblGrid>
              <a:tr h="969256">
                <a:tc>
                  <a:txBody>
                    <a:bodyPr/>
                    <a:lstStyle/>
                    <a:p>
                      <a:pPr algn="ctr"/>
                      <a:r>
                        <a:rPr lang="fr-FR" dirty="0" smtClean="0">
                          <a:solidFill>
                            <a:srgbClr val="7030A0"/>
                          </a:solidFill>
                        </a:rPr>
                        <a:t>Population</a:t>
                      </a:r>
                      <a:endParaRPr lang="fr-FR" dirty="0">
                        <a:solidFill>
                          <a:srgbClr val="7030A0"/>
                        </a:solidFill>
                        <a:latin typeface="Calibri" pitchFamily="34" charset="0"/>
                      </a:endParaRPr>
                    </a:p>
                  </a:txBody>
                  <a:tcPr>
                    <a:solidFill>
                      <a:schemeClr val="accent4">
                        <a:lumMod val="20000"/>
                        <a:lumOff val="80000"/>
                      </a:schemeClr>
                    </a:solidFill>
                  </a:tcPr>
                </a:tc>
                <a:tc>
                  <a:txBody>
                    <a:bodyPr/>
                    <a:lstStyle/>
                    <a:p>
                      <a:pPr algn="ctr"/>
                      <a:r>
                        <a:rPr lang="fr-FR" dirty="0" smtClean="0">
                          <a:solidFill>
                            <a:srgbClr val="7030A0"/>
                          </a:solidFill>
                        </a:rPr>
                        <a:t>Nombre </a:t>
                      </a:r>
                    </a:p>
                    <a:p>
                      <a:pPr algn="ctr"/>
                      <a:r>
                        <a:rPr lang="fr-FR" dirty="0" smtClean="0">
                          <a:solidFill>
                            <a:srgbClr val="7030A0"/>
                          </a:solidFill>
                        </a:rPr>
                        <a:t>milliers</a:t>
                      </a:r>
                      <a:endParaRPr lang="fr-FR" dirty="0">
                        <a:solidFill>
                          <a:srgbClr val="7030A0"/>
                        </a:solidFill>
                        <a:latin typeface="Calibri" pitchFamily="34" charset="0"/>
                      </a:endParaRPr>
                    </a:p>
                  </a:txBody>
                  <a:tcPr>
                    <a:solidFill>
                      <a:schemeClr val="accent4">
                        <a:lumMod val="20000"/>
                        <a:lumOff val="80000"/>
                      </a:schemeClr>
                    </a:solidFill>
                  </a:tcPr>
                </a:tc>
                <a:tc>
                  <a:txBody>
                    <a:bodyPr/>
                    <a:lstStyle/>
                    <a:p>
                      <a:pPr algn="ctr"/>
                      <a:r>
                        <a:rPr lang="fr-FR" dirty="0" smtClean="0">
                          <a:solidFill>
                            <a:srgbClr val="7030A0"/>
                          </a:solidFill>
                        </a:rPr>
                        <a:t>Thyroïde</a:t>
                      </a:r>
                    </a:p>
                    <a:p>
                      <a:pPr algn="ctr"/>
                      <a:r>
                        <a:rPr lang="fr-FR" dirty="0" err="1" smtClean="0">
                          <a:solidFill>
                            <a:srgbClr val="7030A0"/>
                          </a:solidFill>
                        </a:rPr>
                        <a:t>mSv</a:t>
                      </a:r>
                      <a:endParaRPr lang="fr-FR" dirty="0">
                        <a:solidFill>
                          <a:srgbClr val="7030A0"/>
                        </a:solidFill>
                        <a:latin typeface="Calibri" pitchFamily="34" charset="0"/>
                      </a:endParaRPr>
                    </a:p>
                  </a:txBody>
                  <a:tcPr>
                    <a:solidFill>
                      <a:schemeClr val="accent4">
                        <a:lumMod val="20000"/>
                        <a:lumOff val="80000"/>
                      </a:schemeClr>
                    </a:solidFill>
                  </a:tcPr>
                </a:tc>
                <a:tc>
                  <a:txBody>
                    <a:bodyPr/>
                    <a:lstStyle/>
                    <a:p>
                      <a:pPr algn="ctr"/>
                      <a:r>
                        <a:rPr lang="fr-FR" sz="1600" dirty="0" smtClean="0">
                          <a:solidFill>
                            <a:srgbClr val="7030A0"/>
                          </a:solidFill>
                        </a:rPr>
                        <a:t>Dose Efficace</a:t>
                      </a:r>
                    </a:p>
                    <a:p>
                      <a:pPr algn="ctr"/>
                      <a:r>
                        <a:rPr lang="fr-FR" sz="1600" dirty="0" err="1" smtClean="0">
                          <a:solidFill>
                            <a:srgbClr val="7030A0"/>
                          </a:solidFill>
                        </a:rPr>
                        <a:t>mSv</a:t>
                      </a:r>
                      <a:endParaRPr lang="fr-FR" sz="1600" dirty="0">
                        <a:solidFill>
                          <a:srgbClr val="7030A0"/>
                        </a:solidFill>
                        <a:latin typeface="Calibri" pitchFamily="34" charset="0"/>
                      </a:endParaRPr>
                    </a:p>
                  </a:txBody>
                  <a:tcPr>
                    <a:solidFill>
                      <a:schemeClr val="accent4">
                        <a:lumMod val="20000"/>
                        <a:lumOff val="80000"/>
                      </a:schemeClr>
                    </a:solidFill>
                  </a:tcPr>
                </a:tc>
                <a:tc>
                  <a:txBody>
                    <a:bodyPr/>
                    <a:lstStyle/>
                    <a:p>
                      <a:pPr algn="ctr"/>
                      <a:r>
                        <a:rPr lang="fr-FR" sz="1600" dirty="0" err="1" smtClean="0">
                          <a:solidFill>
                            <a:srgbClr val="7030A0"/>
                          </a:solidFill>
                        </a:rPr>
                        <a:t>Hommes.Sv</a:t>
                      </a:r>
                      <a:endParaRPr lang="fr-FR" sz="1600" dirty="0">
                        <a:solidFill>
                          <a:srgbClr val="7030A0"/>
                        </a:solidFill>
                        <a:latin typeface="Calibri" pitchFamily="34" charset="0"/>
                      </a:endParaRPr>
                    </a:p>
                  </a:txBody>
                  <a:tcPr>
                    <a:solidFill>
                      <a:schemeClr val="accent4">
                        <a:lumMod val="20000"/>
                        <a:lumOff val="80000"/>
                      </a:schemeClr>
                    </a:solidFill>
                  </a:tcPr>
                </a:tc>
              </a:tr>
              <a:tr h="890492">
                <a:tc>
                  <a:txBody>
                    <a:bodyPr/>
                    <a:lstStyle/>
                    <a:p>
                      <a:r>
                        <a:rPr lang="fr-FR" sz="1600" b="1" dirty="0" smtClean="0">
                          <a:latin typeface="Calibri" pitchFamily="34" charset="0"/>
                        </a:rPr>
                        <a:t>Liquidateurs</a:t>
                      </a:r>
                    </a:p>
                    <a:p>
                      <a:endParaRPr lang="fr-FR" sz="1600" b="1" dirty="0">
                        <a:latin typeface="Calibri" pitchFamily="34" charset="0"/>
                        <a:cs typeface="Calibri" pitchFamily="34" charset="0"/>
                      </a:endParaRPr>
                    </a:p>
                  </a:txBody>
                  <a:tcPr/>
                </a:tc>
                <a:tc>
                  <a:txBody>
                    <a:bodyPr/>
                    <a:lstStyle/>
                    <a:p>
                      <a:pPr algn="ctr"/>
                      <a:r>
                        <a:rPr lang="fr-FR" dirty="0" smtClean="0"/>
                        <a:t>530</a:t>
                      </a:r>
                      <a:endParaRPr lang="fr-FR" b="1" dirty="0"/>
                    </a:p>
                  </a:txBody>
                  <a:tcPr/>
                </a:tc>
                <a:tc>
                  <a:txBody>
                    <a:bodyPr/>
                    <a:lstStyle/>
                    <a:p>
                      <a:pPr algn="ctr"/>
                      <a:r>
                        <a:rPr lang="fr-FR" dirty="0" smtClean="0"/>
                        <a:t> </a:t>
                      </a:r>
                      <a:endParaRPr lang="fr-FR" b="1" dirty="0"/>
                    </a:p>
                  </a:txBody>
                  <a:tcPr/>
                </a:tc>
                <a:tc>
                  <a:txBody>
                    <a:bodyPr/>
                    <a:lstStyle/>
                    <a:p>
                      <a:pPr algn="ctr"/>
                      <a:r>
                        <a:rPr lang="fr-FR" dirty="0" smtClean="0"/>
                        <a:t>117</a:t>
                      </a:r>
                      <a:endParaRPr lang="fr-FR" b="1" dirty="0"/>
                    </a:p>
                  </a:txBody>
                  <a:tcPr/>
                </a:tc>
                <a:tc>
                  <a:txBody>
                    <a:bodyPr/>
                    <a:lstStyle/>
                    <a:p>
                      <a:pPr algn="ctr"/>
                      <a:r>
                        <a:rPr lang="fr-FR" dirty="0" smtClean="0"/>
                        <a:t>61.600</a:t>
                      </a:r>
                      <a:endParaRPr lang="fr-FR" b="1" dirty="0"/>
                    </a:p>
                  </a:txBody>
                  <a:tcPr/>
                </a:tc>
              </a:tr>
              <a:tr h="890492">
                <a:tc>
                  <a:txBody>
                    <a:bodyPr/>
                    <a:lstStyle/>
                    <a:p>
                      <a:r>
                        <a:rPr lang="fr-FR" sz="1600" b="1" dirty="0" smtClean="0">
                          <a:latin typeface="Calibri" pitchFamily="34" charset="0"/>
                        </a:rPr>
                        <a:t>Evacués</a:t>
                      </a:r>
                      <a:endParaRPr lang="fr-FR" sz="1600" b="1" dirty="0">
                        <a:latin typeface="Calibri" pitchFamily="34" charset="0"/>
                        <a:cs typeface="Calibri" pitchFamily="34" charset="0"/>
                      </a:endParaRPr>
                    </a:p>
                  </a:txBody>
                  <a:tcPr/>
                </a:tc>
                <a:tc>
                  <a:txBody>
                    <a:bodyPr/>
                    <a:lstStyle/>
                    <a:p>
                      <a:pPr algn="ctr"/>
                      <a:r>
                        <a:rPr lang="fr-FR" dirty="0" smtClean="0"/>
                        <a:t>115</a:t>
                      </a:r>
                      <a:endParaRPr lang="fr-FR" b="1" dirty="0"/>
                    </a:p>
                  </a:txBody>
                  <a:tcPr/>
                </a:tc>
                <a:tc>
                  <a:txBody>
                    <a:bodyPr/>
                    <a:lstStyle/>
                    <a:p>
                      <a:pPr algn="ctr"/>
                      <a:r>
                        <a:rPr lang="fr-FR" sz="2400" b="1" dirty="0" smtClean="0">
                          <a:solidFill>
                            <a:srgbClr val="FF0000"/>
                          </a:solidFill>
                        </a:rPr>
                        <a:t>490</a:t>
                      </a:r>
                      <a:endParaRPr lang="fr-FR" sz="2400" b="1" dirty="0">
                        <a:solidFill>
                          <a:srgbClr val="FF0000"/>
                        </a:solidFill>
                      </a:endParaRPr>
                    </a:p>
                  </a:txBody>
                  <a:tcPr/>
                </a:tc>
                <a:tc>
                  <a:txBody>
                    <a:bodyPr/>
                    <a:lstStyle/>
                    <a:p>
                      <a:pPr algn="ctr"/>
                      <a:r>
                        <a:rPr lang="fr-FR" dirty="0" smtClean="0"/>
                        <a:t>31</a:t>
                      </a:r>
                      <a:endParaRPr lang="fr-FR" b="1" dirty="0"/>
                    </a:p>
                  </a:txBody>
                  <a:tcPr/>
                </a:tc>
                <a:tc>
                  <a:txBody>
                    <a:bodyPr/>
                    <a:lstStyle/>
                    <a:p>
                      <a:pPr algn="ctr"/>
                      <a:r>
                        <a:rPr lang="fr-FR" dirty="0" smtClean="0"/>
                        <a:t>3.600</a:t>
                      </a:r>
                    </a:p>
                    <a:p>
                      <a:pPr algn="ctr"/>
                      <a:endParaRPr lang="fr-FR" b="1" dirty="0"/>
                    </a:p>
                  </a:txBody>
                  <a:tcPr/>
                </a:tc>
              </a:tr>
              <a:tr h="1066182">
                <a:tc>
                  <a:txBody>
                    <a:bodyPr/>
                    <a:lstStyle/>
                    <a:p>
                      <a:r>
                        <a:rPr lang="fr-FR" sz="1600" b="1" dirty="0" smtClean="0">
                          <a:latin typeface="Calibri" pitchFamily="34" charset="0"/>
                        </a:rPr>
                        <a:t>Habitants</a:t>
                      </a:r>
                      <a:r>
                        <a:rPr lang="fr-FR" sz="1600" b="1" baseline="0" dirty="0" smtClean="0">
                          <a:latin typeface="Calibri" pitchFamily="34" charset="0"/>
                        </a:rPr>
                        <a:t> des</a:t>
                      </a:r>
                    </a:p>
                    <a:p>
                      <a:r>
                        <a:rPr lang="fr-FR" sz="1600" b="1" baseline="0" dirty="0" smtClean="0">
                          <a:latin typeface="Calibri" pitchFamily="34" charset="0"/>
                        </a:rPr>
                        <a:t>Zones contaminées</a:t>
                      </a:r>
                      <a:endParaRPr lang="fr-FR" sz="1600" b="1" dirty="0">
                        <a:latin typeface="Calibri" pitchFamily="34" charset="0"/>
                        <a:cs typeface="Calibri" pitchFamily="34" charset="0"/>
                      </a:endParaRPr>
                    </a:p>
                  </a:txBody>
                  <a:tcPr/>
                </a:tc>
                <a:tc>
                  <a:txBody>
                    <a:bodyPr/>
                    <a:lstStyle/>
                    <a:p>
                      <a:pPr algn="ctr"/>
                      <a:r>
                        <a:rPr lang="fr-FR" dirty="0" smtClean="0"/>
                        <a:t>6.400</a:t>
                      </a:r>
                      <a:endParaRPr lang="fr-FR" b="1" dirty="0"/>
                    </a:p>
                  </a:txBody>
                  <a:tcPr/>
                </a:tc>
                <a:tc>
                  <a:txBody>
                    <a:bodyPr/>
                    <a:lstStyle/>
                    <a:p>
                      <a:pPr algn="ctr"/>
                      <a:r>
                        <a:rPr lang="fr-FR" sz="2400" b="1" dirty="0" smtClean="0">
                          <a:solidFill>
                            <a:srgbClr val="FF0000"/>
                          </a:solidFill>
                        </a:rPr>
                        <a:t>100</a:t>
                      </a:r>
                      <a:endParaRPr lang="fr-FR" sz="2400" b="1" dirty="0">
                        <a:solidFill>
                          <a:srgbClr val="FF0000"/>
                        </a:solidFill>
                      </a:endParaRPr>
                    </a:p>
                  </a:txBody>
                  <a:tcPr/>
                </a:tc>
                <a:tc>
                  <a:txBody>
                    <a:bodyPr/>
                    <a:lstStyle/>
                    <a:p>
                      <a:pPr algn="ctr"/>
                      <a:r>
                        <a:rPr lang="fr-FR" sz="2400" b="1" dirty="0" smtClean="0">
                          <a:solidFill>
                            <a:schemeClr val="accent2">
                              <a:lumMod val="75000"/>
                            </a:schemeClr>
                          </a:solidFill>
                        </a:rPr>
                        <a:t>9</a:t>
                      </a:r>
                      <a:endParaRPr lang="fr-FR" sz="2400" b="1" dirty="0">
                        <a:solidFill>
                          <a:schemeClr val="accent2">
                            <a:lumMod val="75000"/>
                          </a:schemeClr>
                        </a:solidFill>
                      </a:endParaRPr>
                    </a:p>
                  </a:txBody>
                  <a:tcPr/>
                </a:tc>
                <a:tc>
                  <a:txBody>
                    <a:bodyPr/>
                    <a:lstStyle/>
                    <a:p>
                      <a:pPr algn="ctr"/>
                      <a:r>
                        <a:rPr lang="fr-FR" dirty="0" smtClean="0"/>
                        <a:t>58.900</a:t>
                      </a:r>
                      <a:endParaRPr lang="fr-FR" b="1"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normAutofit fontScale="90000"/>
          </a:bodyPr>
          <a:lstStyle/>
          <a:p>
            <a:pPr algn="ctr"/>
            <a:r>
              <a:rPr lang="fr-FR" sz="4000" dirty="0" smtClean="0">
                <a:solidFill>
                  <a:srgbClr val="0066FF"/>
                </a:solidFill>
              </a:rPr>
              <a:t>Exposition environnementale à Fukushima</a:t>
            </a:r>
            <a:endParaRPr lang="fr-FR" sz="4000" dirty="0">
              <a:solidFill>
                <a:srgbClr val="0066FF"/>
              </a:solidFill>
            </a:endParaRPr>
          </a:p>
        </p:txBody>
      </p:sp>
      <p:sp>
        <p:nvSpPr>
          <p:cNvPr id="3" name="Espace réservé du contenu 2"/>
          <p:cNvSpPr>
            <a:spLocks noGrp="1"/>
          </p:cNvSpPr>
          <p:nvPr>
            <p:ph idx="1"/>
          </p:nvPr>
        </p:nvSpPr>
        <p:spPr/>
        <p:txBody>
          <a:bodyPr>
            <a:normAutofit fontScale="92500" lnSpcReduction="10000"/>
          </a:bodyPr>
          <a:lstStyle/>
          <a:p>
            <a:r>
              <a:rPr lang="fr-FR" sz="2400" dirty="0" smtClean="0">
                <a:solidFill>
                  <a:srgbClr val="0066FF"/>
                </a:solidFill>
                <a:latin typeface="Calibri" pitchFamily="34" charset="0"/>
              </a:rPr>
              <a:t>Les doses aux différents groupes </a:t>
            </a:r>
            <a:r>
              <a:rPr lang="fr-FR" sz="2400" dirty="0" smtClean="0">
                <a:latin typeface="Calibri" pitchFamily="34" charset="0"/>
              </a:rPr>
              <a:t>de populations    seront relativement faibles : 240 </a:t>
            </a:r>
            <a:r>
              <a:rPr lang="fr-FR" sz="2400" dirty="0" err="1" smtClean="0">
                <a:latin typeface="Calibri" pitchFamily="34" charset="0"/>
              </a:rPr>
              <a:t>homme.Sv</a:t>
            </a:r>
            <a:r>
              <a:rPr lang="fr-FR" sz="2400" dirty="0" smtClean="0">
                <a:latin typeface="Calibri" pitchFamily="34" charset="0"/>
              </a:rPr>
              <a:t> pour les intervenants, 4.400 </a:t>
            </a:r>
            <a:r>
              <a:rPr lang="fr-FR" sz="2400" dirty="0" err="1" smtClean="0">
                <a:latin typeface="Calibri" pitchFamily="34" charset="0"/>
              </a:rPr>
              <a:t>h.Sv</a:t>
            </a:r>
            <a:r>
              <a:rPr lang="fr-FR" sz="2400" dirty="0" smtClean="0">
                <a:latin typeface="Calibri" pitchFamily="34" charset="0"/>
              </a:rPr>
              <a:t> pour les  populations locales (?) </a:t>
            </a:r>
          </a:p>
          <a:p>
            <a:r>
              <a:rPr lang="fr-FR" sz="2400" dirty="0" smtClean="0">
                <a:solidFill>
                  <a:srgbClr val="0066FF"/>
                </a:solidFill>
                <a:latin typeface="Calibri" pitchFamily="34" charset="0"/>
              </a:rPr>
              <a:t>Les contrôles des thyroïdes </a:t>
            </a:r>
            <a:r>
              <a:rPr lang="fr-FR" sz="2400" dirty="0" smtClean="0">
                <a:latin typeface="Calibri" pitchFamily="34" charset="0"/>
              </a:rPr>
              <a:t>chez les enfants indiquent  une exposition faible. La modélisation laisse la possibilité non confirmée  d’une dose de 100 mSv au sud jusqu’à Iwaki (60km) dévastée par le tsunami. Il y a un taux élevé de nodules dans la population jeune exposée et non exposée.</a:t>
            </a:r>
          </a:p>
          <a:p>
            <a:r>
              <a:rPr lang="fr-FR" sz="2400" b="1" dirty="0" smtClean="0">
                <a:solidFill>
                  <a:srgbClr val="FF0000"/>
                </a:solidFill>
                <a:latin typeface="Calibri" pitchFamily="34" charset="0"/>
              </a:rPr>
              <a:t>On est dans une situation dosimétrique différente de celle de Tchernobyl grâce à une meilleure protection des travailleurs, une contamination de la population relativement faible grâce au régime des vents et une gestion </a:t>
            </a:r>
            <a:r>
              <a:rPr lang="fr-FR" sz="2400" i="1" dirty="0" smtClean="0">
                <a:solidFill>
                  <a:srgbClr val="FF0000"/>
                </a:solidFill>
                <a:latin typeface="Calibri" pitchFamily="34" charset="0"/>
              </a:rPr>
              <a:t>assez efficace </a:t>
            </a:r>
            <a:r>
              <a:rPr lang="fr-FR" sz="2400" b="1" dirty="0" smtClean="0">
                <a:solidFill>
                  <a:srgbClr val="FF0000"/>
                </a:solidFill>
                <a:latin typeface="Calibri" pitchFamily="34" charset="0"/>
              </a:rPr>
              <a:t>des mesures de protection : confinement, évacuation, contrôle des denrées alimentaires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47664" y="1628799"/>
          <a:ext cx="6264696" cy="3457548"/>
        </p:xfrm>
        <a:graphic>
          <a:graphicData uri="http://schemas.openxmlformats.org/drawingml/2006/table">
            <a:tbl>
              <a:tblPr/>
              <a:tblGrid>
                <a:gridCol w="3071704"/>
                <a:gridCol w="3192992"/>
              </a:tblGrid>
              <a:tr h="887332">
                <a:tc>
                  <a:txBody>
                    <a:bodyPr/>
                    <a:lstStyle/>
                    <a:p>
                      <a:pPr algn="ctr">
                        <a:lnSpc>
                          <a:spcPct val="115000"/>
                        </a:lnSpc>
                        <a:spcBef>
                          <a:spcPts val="1200"/>
                        </a:spcBef>
                        <a:spcAft>
                          <a:spcPts val="0"/>
                        </a:spcAft>
                      </a:pPr>
                      <a:r>
                        <a:rPr lang="fr-FR" sz="2400" b="1" dirty="0">
                          <a:latin typeface="Calibri"/>
                          <a:ea typeface="Calibri"/>
                          <a:cs typeface="Times New Roman"/>
                        </a:rPr>
                        <a:t>Nombre d’agents exposés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Bef>
                          <a:spcPts val="1200"/>
                        </a:spcBef>
                        <a:spcAft>
                          <a:spcPts val="0"/>
                        </a:spcAft>
                      </a:pPr>
                      <a:r>
                        <a:rPr lang="fr-FR" sz="2400" b="1" dirty="0">
                          <a:latin typeface="Calibri"/>
                          <a:ea typeface="Calibri"/>
                          <a:cs typeface="Times New Roman"/>
                        </a:rPr>
                        <a:t>Dose engagée en </a:t>
                      </a:r>
                      <a:r>
                        <a:rPr lang="fr-FR" sz="2400" b="1" dirty="0" err="1" smtClean="0">
                          <a:latin typeface="Calibri"/>
                          <a:ea typeface="Calibri"/>
                          <a:cs typeface="Times New Roman"/>
                        </a:rPr>
                        <a:t>mSv</a:t>
                      </a:r>
                      <a:endParaRPr lang="fr-FR" sz="2400" b="1" dirty="0" smtClean="0">
                        <a:latin typeface="Calibri"/>
                        <a:ea typeface="Calibri"/>
                        <a:cs typeface="Times New Roman"/>
                      </a:endParaRPr>
                    </a:p>
                    <a:p>
                      <a:pPr algn="ctr">
                        <a:lnSpc>
                          <a:spcPct val="115000"/>
                        </a:lnSpc>
                        <a:spcBef>
                          <a:spcPts val="1200"/>
                        </a:spcBef>
                        <a:spcAft>
                          <a:spcPts val="0"/>
                        </a:spcAft>
                      </a:pPr>
                      <a:endParaRPr lang="fr-FR"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90286">
                <a:tc>
                  <a:txBody>
                    <a:bodyPr/>
                    <a:lstStyle/>
                    <a:p>
                      <a:pPr algn="ctr">
                        <a:lnSpc>
                          <a:spcPct val="115000"/>
                        </a:lnSpc>
                        <a:spcBef>
                          <a:spcPts val="1200"/>
                        </a:spcBef>
                        <a:spcAft>
                          <a:spcPts val="0"/>
                        </a:spcAft>
                      </a:pPr>
                      <a:r>
                        <a:rPr lang="fr-FR" sz="1600" b="1" dirty="0">
                          <a:solidFill>
                            <a:srgbClr val="FF0000"/>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15000"/>
                        </a:lnSpc>
                        <a:spcBef>
                          <a:spcPts val="1200"/>
                        </a:spcBef>
                        <a:spcAft>
                          <a:spcPts val="0"/>
                        </a:spcAft>
                        <a:buFont typeface="Wingdings"/>
                        <a:buChar char=""/>
                      </a:pPr>
                      <a:r>
                        <a:rPr lang="fr-FR" sz="1600" b="1" dirty="0">
                          <a:solidFill>
                            <a:srgbClr val="FF0000"/>
                          </a:solidFill>
                          <a:latin typeface="Calibri"/>
                          <a:ea typeface="Calibri"/>
                          <a:cs typeface="Times New Roman"/>
                        </a:rPr>
                        <a:t>250 </a:t>
                      </a:r>
                      <a:r>
                        <a:rPr lang="fr-FR" sz="1600" b="1" dirty="0" err="1">
                          <a:solidFill>
                            <a:srgbClr val="FF0000"/>
                          </a:solidFill>
                          <a:latin typeface="Calibri"/>
                          <a:ea typeface="Calibri"/>
                          <a:cs typeface="Times New Roman"/>
                        </a:rPr>
                        <a:t>mSv</a:t>
                      </a:r>
                      <a:endParaRPr lang="fr-FR" sz="16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Bef>
                          <a:spcPts val="1200"/>
                        </a:spcBef>
                        <a:spcAft>
                          <a:spcPts val="0"/>
                        </a:spcAft>
                      </a:pPr>
                      <a:r>
                        <a:rPr lang="fr-FR" sz="1600" b="1"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200 – 250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Bef>
                          <a:spcPts val="1200"/>
                        </a:spcBef>
                        <a:spcAft>
                          <a:spcPts val="0"/>
                        </a:spcAft>
                      </a:pPr>
                      <a:r>
                        <a:rPr lang="fr-FR" sz="1600" b="1" dirty="0" smtClean="0">
                          <a:latin typeface="Calibri"/>
                          <a:ea typeface="Calibri"/>
                          <a:cs typeface="Times New Roman"/>
                        </a:rPr>
                        <a:t>24</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150 – 200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Bef>
                          <a:spcPts val="1200"/>
                        </a:spcBef>
                        <a:spcAft>
                          <a:spcPts val="0"/>
                        </a:spcAft>
                      </a:pPr>
                      <a:r>
                        <a:rPr lang="fr-FR" sz="1600" b="1" dirty="0" smtClean="0">
                          <a:latin typeface="Calibri"/>
                          <a:ea typeface="Calibri"/>
                          <a:cs typeface="Times New Roman"/>
                        </a:rPr>
                        <a:t>134</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100-150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Bef>
                          <a:spcPts val="1200"/>
                        </a:spcBef>
                        <a:spcAft>
                          <a:spcPts val="0"/>
                        </a:spcAft>
                      </a:pPr>
                      <a:r>
                        <a:rPr lang="fr-FR" sz="1600" b="1" dirty="0" smtClean="0">
                          <a:latin typeface="Calibri"/>
                          <a:ea typeface="Calibri"/>
                          <a:cs typeface="Times New Roman"/>
                        </a:rPr>
                        <a:t>756</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50 – 100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Bef>
                          <a:spcPts val="1200"/>
                        </a:spcBef>
                        <a:spcAft>
                          <a:spcPts val="0"/>
                        </a:spcAft>
                      </a:pPr>
                      <a:r>
                        <a:rPr lang="fr-FR" sz="1600" b="1" dirty="0" smtClean="0">
                          <a:latin typeface="Calibri"/>
                          <a:ea typeface="Calibri"/>
                          <a:cs typeface="Times New Roman"/>
                        </a:rPr>
                        <a:t>2724</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20 – 50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Bef>
                          <a:spcPts val="1200"/>
                        </a:spcBef>
                        <a:spcAft>
                          <a:spcPts val="0"/>
                        </a:spcAft>
                      </a:pPr>
                      <a:r>
                        <a:rPr lang="fr-FR" sz="1600" b="1" dirty="0" smtClean="0">
                          <a:latin typeface="Calibri"/>
                          <a:ea typeface="Calibri"/>
                          <a:cs typeface="Times New Roman"/>
                        </a:rPr>
                        <a:t>3161</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10 – 20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054">
                <a:tc>
                  <a:txBody>
                    <a:bodyPr/>
                    <a:lstStyle/>
                    <a:p>
                      <a:pPr algn="ctr">
                        <a:lnSpc>
                          <a:spcPct val="115000"/>
                        </a:lnSpc>
                        <a:spcBef>
                          <a:spcPts val="1200"/>
                        </a:spcBef>
                        <a:spcAft>
                          <a:spcPts val="0"/>
                        </a:spcAft>
                      </a:pPr>
                      <a:r>
                        <a:rPr lang="fr-FR" sz="1600" b="1" dirty="0" smtClean="0">
                          <a:latin typeface="Calibri"/>
                          <a:ea typeface="Calibri"/>
                          <a:cs typeface="Times New Roman"/>
                        </a:rPr>
                        <a:t>13.307</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0"/>
                        </a:spcAft>
                      </a:pPr>
                      <a:r>
                        <a:rPr lang="fr-FR" sz="1600" b="1" dirty="0">
                          <a:latin typeface="Calibri"/>
                          <a:ea typeface="Calibri"/>
                          <a:cs typeface="Times New Roman"/>
                        </a:rPr>
                        <a:t>&lt; 10 </a:t>
                      </a:r>
                      <a:r>
                        <a:rPr lang="fr-FR" sz="1600" b="1" dirty="0" err="1">
                          <a:latin typeface="Calibri"/>
                          <a:ea typeface="Calibri"/>
                          <a:cs typeface="Times New Roman"/>
                        </a:rPr>
                        <a:t>mSv</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ZoneTexte 3"/>
          <p:cNvSpPr txBox="1"/>
          <p:nvPr/>
        </p:nvSpPr>
        <p:spPr>
          <a:xfrm>
            <a:off x="0" y="0"/>
            <a:ext cx="9144000" cy="1354217"/>
          </a:xfrm>
          <a:prstGeom prst="rect">
            <a:avLst/>
          </a:prstGeom>
          <a:solidFill>
            <a:schemeClr val="accent6">
              <a:lumMod val="20000"/>
              <a:lumOff val="80000"/>
            </a:schemeClr>
          </a:solidFill>
        </p:spPr>
        <p:txBody>
          <a:bodyPr wrap="square" rtlCol="0">
            <a:spAutoFit/>
          </a:bodyPr>
          <a:lstStyle/>
          <a:p>
            <a:pPr algn="ctr"/>
            <a:r>
              <a:rPr lang="fr-FR" sz="3200" b="1" dirty="0" smtClean="0">
                <a:solidFill>
                  <a:srgbClr val="0066FF"/>
                </a:solidFill>
              </a:rPr>
              <a:t>Mars 2012, exposition cumulée des 20.115 intervenants</a:t>
            </a:r>
            <a:endParaRPr lang="fr-FR" dirty="0" smtClean="0">
              <a:solidFill>
                <a:srgbClr val="0066FF"/>
              </a:solidFill>
            </a:endParaRPr>
          </a:p>
          <a:p>
            <a:endParaRPr lang="fr-FR" dirty="0"/>
          </a:p>
        </p:txBody>
      </p:sp>
      <p:sp>
        <p:nvSpPr>
          <p:cNvPr id="5" name="ZoneTexte 4"/>
          <p:cNvSpPr txBox="1"/>
          <p:nvPr/>
        </p:nvSpPr>
        <p:spPr>
          <a:xfrm>
            <a:off x="539552" y="5301208"/>
            <a:ext cx="7992888" cy="923330"/>
          </a:xfrm>
          <a:prstGeom prst="rect">
            <a:avLst/>
          </a:prstGeom>
          <a:noFill/>
        </p:spPr>
        <p:txBody>
          <a:bodyPr wrap="square" rtlCol="0">
            <a:spAutoFit/>
          </a:bodyPr>
          <a:lstStyle/>
          <a:p>
            <a:r>
              <a:rPr lang="fr-FR" dirty="0" smtClean="0">
                <a:solidFill>
                  <a:srgbClr val="0070C0"/>
                </a:solidFill>
              </a:rPr>
              <a:t>*</a:t>
            </a:r>
            <a:r>
              <a:rPr lang="fr-FR" dirty="0" smtClean="0">
                <a:solidFill>
                  <a:srgbClr val="0000FF"/>
                </a:solidFill>
              </a:rPr>
              <a:t>Dose maximale 680 mSv, dose moyenne 12 mSv (collectif 240 </a:t>
            </a:r>
            <a:r>
              <a:rPr lang="fr-FR" dirty="0" err="1" smtClean="0">
                <a:solidFill>
                  <a:srgbClr val="0000FF"/>
                </a:solidFill>
              </a:rPr>
              <a:t>H.Sv</a:t>
            </a:r>
            <a:r>
              <a:rPr lang="fr-FR" dirty="0" smtClean="0">
                <a:solidFill>
                  <a:srgbClr val="0000FF"/>
                </a:solidFill>
              </a:rPr>
              <a:t>) et quelques cas de contamination cutanée en mars et en août par de l’eau contaminée</a:t>
            </a:r>
            <a:r>
              <a:rPr lang="fr-FR" dirty="0" smtClean="0">
                <a:solidFill>
                  <a:srgbClr val="0070C0"/>
                </a:solidFill>
              </a:rPr>
              <a:t>. </a:t>
            </a:r>
            <a:r>
              <a:rPr lang="fr-FR" dirty="0" smtClean="0">
                <a:solidFill>
                  <a:srgbClr val="FF0000"/>
                </a:solidFill>
              </a:rPr>
              <a:t>1973 agents avec plus de 100 mSv thyroïde (07/2013)</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1472208"/>
          </a:xfrm>
        </p:spPr>
        <p:txBody>
          <a:bodyPr>
            <a:normAutofit fontScale="90000"/>
          </a:bodyPr>
          <a:lstStyle/>
          <a:p>
            <a:r>
              <a:rPr lang="fr-FR" sz="2700" b="1" dirty="0" smtClean="0">
                <a:solidFill>
                  <a:schemeClr val="accent4"/>
                </a:solidFill>
                <a:latin typeface="Calibri" pitchFamily="34" charset="0"/>
                <a:cs typeface="Calibri" pitchFamily="34" charset="0"/>
              </a:rPr>
              <a:t>Les effets de l’accident ne se limitent pas à l’irradiation, il faut prendre en compte les conséquences sur la santé publique liées :</a:t>
            </a:r>
            <a:r>
              <a:rPr lang="fr-FR" b="1" dirty="0" smtClean="0">
                <a:latin typeface="Calibri" pitchFamily="34" charset="0"/>
                <a:cs typeface="Calibri" pitchFamily="34" charset="0"/>
              </a:rPr>
              <a:t/>
            </a:r>
            <a:br>
              <a:rPr lang="fr-FR" b="1" dirty="0" smtClean="0">
                <a:latin typeface="Calibri" pitchFamily="34" charset="0"/>
                <a:cs typeface="Calibri" pitchFamily="34" charset="0"/>
              </a:rPr>
            </a:br>
            <a:endParaRPr lang="fr-FR" dirty="0"/>
          </a:p>
        </p:txBody>
      </p:sp>
      <p:sp>
        <p:nvSpPr>
          <p:cNvPr id="3" name="Espace réservé du contenu 2"/>
          <p:cNvSpPr>
            <a:spLocks noGrp="1"/>
          </p:cNvSpPr>
          <p:nvPr>
            <p:ph sz="quarter" idx="1"/>
          </p:nvPr>
        </p:nvSpPr>
        <p:spPr/>
        <p:txBody>
          <a:bodyPr/>
          <a:lstStyle/>
          <a:p>
            <a:pPr lvl="1">
              <a:buFont typeface="Wingdings" pitchFamily="2" charset="2"/>
              <a:buChar char="Ø"/>
            </a:pPr>
            <a:r>
              <a:rPr lang="fr-FR" sz="2400" b="1" dirty="0" smtClean="0">
                <a:latin typeface="Calibri" pitchFamily="34" charset="0"/>
                <a:cs typeface="Calibri" pitchFamily="34" charset="0"/>
              </a:rPr>
              <a:t>Aux déplacement des populations, notamment des plus fragiles , au stress post traumatique chronique provoqué par la contamination des territoires, à la désorganisation du système de soins : 1415 décès à Fukushima, combien à Tchernobyl? </a:t>
            </a:r>
          </a:p>
          <a:p>
            <a:pPr lvl="1">
              <a:buFont typeface="Wingdings" pitchFamily="2" charset="2"/>
              <a:buChar char="Ø"/>
            </a:pPr>
            <a:r>
              <a:rPr lang="fr-FR" sz="2400" b="1" dirty="0" smtClean="0">
                <a:latin typeface="Calibri" pitchFamily="34" charset="0"/>
                <a:cs typeface="Calibri" pitchFamily="34" charset="0"/>
              </a:rPr>
              <a:t>Aux répercutions sanitaires et sociales du coût de l’accident : plus de 200 milliards de dollars à Tchernobyl, entre 75 et 200 milliards à Fukushima?</a:t>
            </a:r>
          </a:p>
          <a:p>
            <a:pPr lvl="1">
              <a:buFont typeface="Wingdings" pitchFamily="2" charset="2"/>
              <a:buChar char="Ø"/>
            </a:pPr>
            <a:r>
              <a:rPr lang="fr-FR" sz="2400" b="1" dirty="0" smtClean="0">
                <a:latin typeface="Calibri" pitchFamily="34" charset="0"/>
                <a:cs typeface="Calibri" pitchFamily="34" charset="0"/>
              </a:rPr>
              <a:t>Aucun impact  sanitaire à TMI mais 2000 plaintes déboutées</a:t>
            </a:r>
          </a:p>
          <a:p>
            <a:pPr lvl="1">
              <a:buFont typeface="Wingdings" pitchFamily="2" charset="2"/>
              <a:buChar char="Ø"/>
            </a:pPr>
            <a:r>
              <a:rPr lang="fr-FR" sz="2400" b="1" dirty="0" smtClean="0">
                <a:solidFill>
                  <a:srgbClr val="FF0000"/>
                </a:solidFill>
                <a:latin typeface="Calibri" pitchFamily="34" charset="0"/>
                <a:cs typeface="Calibri" pitchFamily="34" charset="0"/>
              </a:rPr>
              <a:t>Et ne pas les attribuer aux faibles doses (</a:t>
            </a:r>
            <a:r>
              <a:rPr lang="fr-FR" sz="2400" b="1" dirty="0" err="1" smtClean="0">
                <a:solidFill>
                  <a:srgbClr val="FF0000"/>
                </a:solidFill>
                <a:latin typeface="Calibri" pitchFamily="34" charset="0"/>
                <a:cs typeface="Calibri" pitchFamily="34" charset="0"/>
              </a:rPr>
              <a:t>Yablokov</a:t>
            </a:r>
            <a:r>
              <a:rPr lang="fr-FR" sz="2400" b="1" dirty="0" smtClean="0">
                <a:solidFill>
                  <a:srgbClr val="FF0000"/>
                </a:solidFill>
                <a:latin typeface="Calibri" pitchFamily="34" charset="0"/>
                <a:cs typeface="Calibri" pitchFamily="34" charset="0"/>
              </a:rPr>
              <a:t> et al)</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Biologie du cancer </a:t>
            </a:r>
            <a:r>
              <a:rPr lang="fr-FR" b="1" dirty="0" err="1" smtClean="0"/>
              <a:t>radioinduit</a:t>
            </a:r>
            <a:r>
              <a:rPr lang="fr-FR" b="1" dirty="0" smtClean="0"/>
              <a:t>: la très improbable linéarité…</a:t>
            </a:r>
            <a:endParaRPr lang="fr-FR" b="1" dirty="0"/>
          </a:p>
        </p:txBody>
      </p:sp>
      <p:sp>
        <p:nvSpPr>
          <p:cNvPr id="3" name="Espace réservé du contenu 2"/>
          <p:cNvSpPr>
            <a:spLocks noGrp="1"/>
          </p:cNvSpPr>
          <p:nvPr>
            <p:ph sz="quarter" idx="1"/>
          </p:nvPr>
        </p:nvSpPr>
        <p:spPr/>
        <p:txBody>
          <a:bodyPr>
            <a:normAutofit lnSpcReduction="10000"/>
          </a:bodyPr>
          <a:lstStyle/>
          <a:p>
            <a:r>
              <a:rPr lang="fr-FR" dirty="0" smtClean="0"/>
              <a:t>On ne peut évaluer les conséquences de faibles doses que par extrapolation d’effets observés à doses et débits plus forts.</a:t>
            </a:r>
          </a:p>
          <a:p>
            <a:r>
              <a:rPr lang="fr-FR" dirty="0" smtClean="0"/>
              <a:t>L’hypothèse qui justifie la LNT est celle de l’origine du cancer par mutation somatique </a:t>
            </a:r>
            <a:r>
              <a:rPr lang="fr-FR" dirty="0" err="1" smtClean="0"/>
              <a:t>radioinduite</a:t>
            </a:r>
            <a:r>
              <a:rPr lang="fr-FR" dirty="0" smtClean="0"/>
              <a:t>. Les cancers sont en effet des clones de cellules mutées mais on ne peut en déduire que la chaîne d’évènements depuis le dépôt d’énergie à la progression du cancer soit un phénomène linéaire</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Oval 2"/>
          <p:cNvSpPr>
            <a:spLocks noChangeArrowheads="1"/>
          </p:cNvSpPr>
          <p:nvPr/>
        </p:nvSpPr>
        <p:spPr bwMode="auto">
          <a:xfrm>
            <a:off x="5156200" y="5313363"/>
            <a:ext cx="9525" cy="14287"/>
          </a:xfrm>
          <a:prstGeom prst="ellipse">
            <a:avLst/>
          </a:prstGeom>
          <a:solidFill>
            <a:srgbClr val="0404FF"/>
          </a:solidFill>
          <a:ln w="9525">
            <a:noFill/>
            <a:round/>
            <a:headEnd/>
            <a:tailEnd/>
          </a:ln>
        </p:spPr>
        <p:txBody>
          <a:bodyPr/>
          <a:lstStyle/>
          <a:p>
            <a:endParaRPr lang="fr-FR"/>
          </a:p>
        </p:txBody>
      </p:sp>
      <p:sp>
        <p:nvSpPr>
          <p:cNvPr id="308227" name="Oval 3"/>
          <p:cNvSpPr>
            <a:spLocks noChangeArrowheads="1"/>
          </p:cNvSpPr>
          <p:nvPr/>
        </p:nvSpPr>
        <p:spPr bwMode="auto">
          <a:xfrm>
            <a:off x="5156200" y="5313363"/>
            <a:ext cx="9525" cy="14287"/>
          </a:xfrm>
          <a:prstGeom prst="ellipse">
            <a:avLst/>
          </a:prstGeom>
          <a:solidFill>
            <a:srgbClr val="0000FF"/>
          </a:solidFill>
          <a:ln w="9525">
            <a:noFill/>
            <a:round/>
            <a:headEnd/>
            <a:tailEnd/>
          </a:ln>
        </p:spPr>
        <p:txBody>
          <a:bodyPr/>
          <a:lstStyle/>
          <a:p>
            <a:endParaRPr lang="fr-FR"/>
          </a:p>
        </p:txBody>
      </p:sp>
      <p:sp>
        <p:nvSpPr>
          <p:cNvPr id="308228" name="Rectangle 4"/>
          <p:cNvSpPr>
            <a:spLocks noChangeArrowheads="1"/>
          </p:cNvSpPr>
          <p:nvPr/>
        </p:nvSpPr>
        <p:spPr bwMode="auto">
          <a:xfrm>
            <a:off x="228600" y="3352800"/>
            <a:ext cx="831850" cy="304800"/>
          </a:xfrm>
          <a:prstGeom prst="rect">
            <a:avLst/>
          </a:prstGeom>
          <a:noFill/>
          <a:ln w="9525">
            <a:noFill/>
            <a:miter lim="800000"/>
            <a:headEnd/>
            <a:tailEnd/>
          </a:ln>
        </p:spPr>
        <p:txBody>
          <a:bodyPr wrap="none" lIns="0" tIns="0" rIns="0" bIns="0">
            <a:spAutoFit/>
          </a:bodyPr>
          <a:lstStyle/>
          <a:p>
            <a:pPr eaLnBrk="0" hangingPunct="0"/>
            <a:r>
              <a:rPr lang="en-US" sz="2000" b="1">
                <a:solidFill>
                  <a:schemeClr val="tx2"/>
                </a:solidFill>
                <a:latin typeface="Times New Roman" pitchFamily="18" charset="0"/>
              </a:rPr>
              <a:t>Normal</a:t>
            </a:r>
            <a:endParaRPr lang="en-US" sz="2000" b="1">
              <a:latin typeface="Times New Roman" pitchFamily="18" charset="0"/>
            </a:endParaRPr>
          </a:p>
        </p:txBody>
      </p:sp>
      <p:sp>
        <p:nvSpPr>
          <p:cNvPr id="308229" name="Rectangle 5"/>
          <p:cNvSpPr>
            <a:spLocks noChangeArrowheads="1"/>
          </p:cNvSpPr>
          <p:nvPr/>
        </p:nvSpPr>
        <p:spPr bwMode="auto">
          <a:xfrm>
            <a:off x="406400" y="4114800"/>
            <a:ext cx="1012825" cy="304800"/>
          </a:xfrm>
          <a:prstGeom prst="rect">
            <a:avLst/>
          </a:prstGeom>
          <a:noFill/>
          <a:ln w="9525">
            <a:noFill/>
            <a:miter lim="800000"/>
            <a:headEnd/>
            <a:tailEnd/>
          </a:ln>
        </p:spPr>
        <p:txBody>
          <a:bodyPr wrap="none" lIns="0" tIns="0" rIns="0" bIns="0">
            <a:spAutoFit/>
          </a:bodyPr>
          <a:lstStyle/>
          <a:p>
            <a:pPr eaLnBrk="0" hangingPunct="0"/>
            <a:r>
              <a:rPr lang="en-US" sz="2000" b="1">
                <a:solidFill>
                  <a:schemeClr val="accent2"/>
                </a:solidFill>
                <a:latin typeface="Times New Roman" pitchFamily="18" charset="0"/>
              </a:rPr>
              <a:t>Initiation</a:t>
            </a:r>
            <a:endParaRPr lang="en-US" sz="2000">
              <a:solidFill>
                <a:srgbClr val="3399FF"/>
              </a:solidFill>
              <a:latin typeface="Times New Roman" pitchFamily="18" charset="0"/>
            </a:endParaRPr>
          </a:p>
        </p:txBody>
      </p:sp>
      <p:sp>
        <p:nvSpPr>
          <p:cNvPr id="308230" name="Rectangle 6"/>
          <p:cNvSpPr>
            <a:spLocks noChangeArrowheads="1"/>
          </p:cNvSpPr>
          <p:nvPr/>
        </p:nvSpPr>
        <p:spPr bwMode="auto">
          <a:xfrm>
            <a:off x="947738" y="4876800"/>
            <a:ext cx="1155700" cy="304800"/>
          </a:xfrm>
          <a:prstGeom prst="rect">
            <a:avLst/>
          </a:prstGeom>
          <a:noFill/>
          <a:ln w="9525">
            <a:noFill/>
            <a:miter lim="800000"/>
            <a:headEnd/>
            <a:tailEnd/>
          </a:ln>
        </p:spPr>
        <p:txBody>
          <a:bodyPr wrap="none" lIns="0" tIns="0" rIns="0" bIns="0">
            <a:spAutoFit/>
          </a:bodyPr>
          <a:lstStyle/>
          <a:p>
            <a:pPr eaLnBrk="0" hangingPunct="0"/>
            <a:r>
              <a:rPr lang="en-US" sz="2000" b="1">
                <a:solidFill>
                  <a:schemeClr val="accent2"/>
                </a:solidFill>
                <a:latin typeface="Times New Roman" pitchFamily="18" charset="0"/>
              </a:rPr>
              <a:t>Promotion</a:t>
            </a:r>
            <a:endParaRPr lang="en-US" sz="2000">
              <a:solidFill>
                <a:schemeClr val="accent2"/>
              </a:solidFill>
              <a:latin typeface="Times New Roman" pitchFamily="18" charset="0"/>
            </a:endParaRPr>
          </a:p>
        </p:txBody>
      </p:sp>
      <p:sp>
        <p:nvSpPr>
          <p:cNvPr id="308231" name="Rectangle 7"/>
          <p:cNvSpPr>
            <a:spLocks noChangeArrowheads="1"/>
          </p:cNvSpPr>
          <p:nvPr/>
        </p:nvSpPr>
        <p:spPr bwMode="auto">
          <a:xfrm>
            <a:off x="1981200" y="5638800"/>
            <a:ext cx="1282700" cy="304800"/>
          </a:xfrm>
          <a:prstGeom prst="rect">
            <a:avLst/>
          </a:prstGeom>
          <a:solidFill>
            <a:schemeClr val="bg1"/>
          </a:solidFill>
          <a:ln w="9525">
            <a:noFill/>
            <a:miter lim="800000"/>
            <a:headEnd/>
            <a:tailEnd/>
          </a:ln>
        </p:spPr>
        <p:txBody>
          <a:bodyPr wrap="none" lIns="0" tIns="0" rIns="0" bIns="0">
            <a:spAutoFit/>
          </a:bodyPr>
          <a:lstStyle/>
          <a:p>
            <a:pPr eaLnBrk="0" hangingPunct="0"/>
            <a:r>
              <a:rPr lang="en-US" sz="2000" b="1">
                <a:solidFill>
                  <a:schemeClr val="accent2"/>
                </a:solidFill>
                <a:latin typeface="Times New Roman" pitchFamily="18" charset="0"/>
              </a:rPr>
              <a:t>Progression</a:t>
            </a:r>
            <a:endParaRPr lang="en-US" sz="2400">
              <a:solidFill>
                <a:schemeClr val="accent2"/>
              </a:solidFill>
              <a:latin typeface="Times New Roman" pitchFamily="18" charset="0"/>
            </a:endParaRPr>
          </a:p>
        </p:txBody>
      </p:sp>
      <p:sp>
        <p:nvSpPr>
          <p:cNvPr id="308232" name="Rectangle 8"/>
          <p:cNvSpPr>
            <a:spLocks noChangeArrowheads="1"/>
          </p:cNvSpPr>
          <p:nvPr/>
        </p:nvSpPr>
        <p:spPr bwMode="auto">
          <a:xfrm rot="18306">
            <a:off x="457200" y="1143000"/>
            <a:ext cx="2709863" cy="441325"/>
          </a:xfrm>
          <a:prstGeom prst="rect">
            <a:avLst/>
          </a:prstGeom>
          <a:noFill/>
          <a:ln w="9525">
            <a:noFill/>
            <a:miter lim="800000"/>
            <a:headEnd/>
            <a:tailEnd/>
          </a:ln>
        </p:spPr>
        <p:txBody>
          <a:bodyPr wrap="none" lIns="0" tIns="0" rIns="0" bIns="0">
            <a:spAutoFit/>
          </a:bodyPr>
          <a:lstStyle/>
          <a:p>
            <a:pPr eaLnBrk="0" hangingPunct="0"/>
            <a:r>
              <a:rPr lang="en-US" sz="2800" b="1">
                <a:solidFill>
                  <a:schemeClr val="accent2"/>
                </a:solidFill>
                <a:latin typeface="Times New Roman" pitchFamily="18" charset="0"/>
              </a:rPr>
              <a:t>Mutation Theory</a:t>
            </a:r>
            <a:r>
              <a:rPr lang="en-US" sz="2900" b="1">
                <a:latin typeface="Times New Roman Special G1" pitchFamily="18" charset="2"/>
              </a:rPr>
              <a:t> </a:t>
            </a:r>
            <a:endParaRPr lang="en-US" sz="2400">
              <a:latin typeface="Times New Roman" pitchFamily="18" charset="0"/>
            </a:endParaRPr>
          </a:p>
        </p:txBody>
      </p:sp>
      <p:sp>
        <p:nvSpPr>
          <p:cNvPr id="308233" name="Oval 9"/>
          <p:cNvSpPr>
            <a:spLocks noChangeArrowheads="1"/>
          </p:cNvSpPr>
          <p:nvPr/>
        </p:nvSpPr>
        <p:spPr bwMode="auto">
          <a:xfrm>
            <a:off x="4876800" y="4440238"/>
            <a:ext cx="7938" cy="14287"/>
          </a:xfrm>
          <a:prstGeom prst="ellipse">
            <a:avLst/>
          </a:prstGeom>
          <a:solidFill>
            <a:srgbClr val="0404FF"/>
          </a:solidFill>
          <a:ln w="9525">
            <a:noFill/>
            <a:round/>
            <a:headEnd/>
            <a:tailEnd/>
          </a:ln>
        </p:spPr>
        <p:txBody>
          <a:bodyPr/>
          <a:lstStyle/>
          <a:p>
            <a:endParaRPr lang="fr-FR"/>
          </a:p>
        </p:txBody>
      </p:sp>
      <p:sp>
        <p:nvSpPr>
          <p:cNvPr id="308234" name="Oval 10"/>
          <p:cNvSpPr>
            <a:spLocks noChangeArrowheads="1"/>
          </p:cNvSpPr>
          <p:nvPr/>
        </p:nvSpPr>
        <p:spPr bwMode="auto">
          <a:xfrm>
            <a:off x="4876800" y="4440238"/>
            <a:ext cx="7938" cy="14287"/>
          </a:xfrm>
          <a:prstGeom prst="ellipse">
            <a:avLst/>
          </a:prstGeom>
          <a:solidFill>
            <a:srgbClr val="0000FF"/>
          </a:solidFill>
          <a:ln w="9525">
            <a:noFill/>
            <a:round/>
            <a:headEnd/>
            <a:tailEnd/>
          </a:ln>
        </p:spPr>
        <p:txBody>
          <a:bodyPr/>
          <a:lstStyle/>
          <a:p>
            <a:endParaRPr lang="fr-FR"/>
          </a:p>
        </p:txBody>
      </p:sp>
      <p:sp>
        <p:nvSpPr>
          <p:cNvPr id="308235" name="Rectangle 11"/>
          <p:cNvSpPr>
            <a:spLocks noChangeArrowheads="1"/>
          </p:cNvSpPr>
          <p:nvPr/>
        </p:nvSpPr>
        <p:spPr bwMode="auto">
          <a:xfrm rot="-15582">
            <a:off x="6324600" y="1143000"/>
            <a:ext cx="2160588" cy="427038"/>
          </a:xfrm>
          <a:prstGeom prst="rect">
            <a:avLst/>
          </a:prstGeom>
          <a:noFill/>
          <a:ln w="9525">
            <a:noFill/>
            <a:miter lim="800000"/>
            <a:headEnd/>
            <a:tailEnd/>
          </a:ln>
        </p:spPr>
        <p:txBody>
          <a:bodyPr wrap="none" lIns="0" tIns="0" rIns="0" bIns="0">
            <a:spAutoFit/>
          </a:bodyPr>
          <a:lstStyle/>
          <a:p>
            <a:pPr eaLnBrk="0" hangingPunct="0"/>
            <a:r>
              <a:rPr lang="en-US" sz="2800" b="1">
                <a:solidFill>
                  <a:schemeClr val="accent2"/>
                </a:solidFill>
                <a:latin typeface="Lucida Casual"/>
              </a:rPr>
              <a:t>Tissue Theory</a:t>
            </a:r>
            <a:endParaRPr lang="en-US" sz="2400" b="1">
              <a:solidFill>
                <a:schemeClr val="accent2"/>
              </a:solidFill>
              <a:latin typeface="Times New Roman" pitchFamily="18" charset="0"/>
            </a:endParaRPr>
          </a:p>
        </p:txBody>
      </p:sp>
      <p:sp>
        <p:nvSpPr>
          <p:cNvPr id="308236" name="Rectangle 12"/>
          <p:cNvSpPr>
            <a:spLocks noChangeArrowheads="1"/>
          </p:cNvSpPr>
          <p:nvPr/>
        </p:nvSpPr>
        <p:spPr bwMode="auto">
          <a:xfrm rot="-46661">
            <a:off x="6251575" y="1600200"/>
            <a:ext cx="2208213" cy="733425"/>
          </a:xfrm>
          <a:prstGeom prst="rect">
            <a:avLst/>
          </a:prstGeom>
          <a:noFill/>
          <a:ln w="9525">
            <a:noFill/>
            <a:miter lim="800000"/>
            <a:headEnd/>
            <a:tailEnd/>
          </a:ln>
        </p:spPr>
        <p:txBody>
          <a:bodyPr lIns="0" tIns="0" rIns="0" bIns="0">
            <a:spAutoFit/>
          </a:bodyPr>
          <a:lstStyle/>
          <a:p>
            <a:pPr algn="ctr" eaLnBrk="0" hangingPunct="0"/>
            <a:r>
              <a:rPr lang="en-US" sz="1600" b="1">
                <a:solidFill>
                  <a:schemeClr val="tx2"/>
                </a:solidFill>
                <a:latin typeface="Lucida Casual"/>
              </a:rPr>
              <a:t>ROS status</a:t>
            </a:r>
          </a:p>
          <a:p>
            <a:pPr algn="ctr" eaLnBrk="0" hangingPunct="0"/>
            <a:r>
              <a:rPr lang="en-US" sz="1600" b="1">
                <a:solidFill>
                  <a:schemeClr val="tx2"/>
                </a:solidFill>
                <a:latin typeface="Lucida Casual"/>
              </a:rPr>
              <a:t>Matrix interactions</a:t>
            </a:r>
          </a:p>
          <a:p>
            <a:pPr algn="ctr" eaLnBrk="0" hangingPunct="0"/>
            <a:r>
              <a:rPr lang="en-US" sz="1600" b="1">
                <a:solidFill>
                  <a:schemeClr val="tx2"/>
                </a:solidFill>
                <a:latin typeface="Lucida Casual"/>
              </a:rPr>
              <a:t>Gene activation</a:t>
            </a:r>
            <a:r>
              <a:rPr lang="en-US" sz="1600">
                <a:solidFill>
                  <a:schemeClr val="tx2"/>
                </a:solidFill>
                <a:latin typeface="Lucida Casual"/>
              </a:rPr>
              <a:t> </a:t>
            </a:r>
            <a:endParaRPr lang="en-US" sz="1600">
              <a:solidFill>
                <a:schemeClr val="tx2"/>
              </a:solidFill>
              <a:latin typeface="Times New Roman" pitchFamily="18" charset="0"/>
            </a:endParaRPr>
          </a:p>
        </p:txBody>
      </p:sp>
      <p:sp>
        <p:nvSpPr>
          <p:cNvPr id="308237" name="Text Box 13"/>
          <p:cNvSpPr txBox="1">
            <a:spLocks noChangeArrowheads="1"/>
          </p:cNvSpPr>
          <p:nvPr/>
        </p:nvSpPr>
        <p:spPr bwMode="auto">
          <a:xfrm>
            <a:off x="381000" y="0"/>
            <a:ext cx="8763000" cy="641350"/>
          </a:xfrm>
          <a:prstGeom prst="rect">
            <a:avLst/>
          </a:prstGeom>
          <a:noFill/>
          <a:ln w="9525">
            <a:noFill/>
            <a:miter lim="800000"/>
            <a:headEnd/>
            <a:tailEnd/>
          </a:ln>
          <a:effectLst/>
        </p:spPr>
        <p:txBody>
          <a:bodyPr>
            <a:spAutoFit/>
          </a:bodyPr>
          <a:lstStyle/>
          <a:p>
            <a:pPr eaLnBrk="0" hangingPunct="0">
              <a:spcBef>
                <a:spcPct val="50000"/>
              </a:spcBef>
            </a:pPr>
            <a:r>
              <a:rPr lang="en-US" sz="3600" b="1">
                <a:solidFill>
                  <a:schemeClr val="tx2"/>
                </a:solidFill>
                <a:latin typeface="Times New Roman" pitchFamily="18" charset="0"/>
              </a:rPr>
              <a:t>Gene Mutation and Expression in Cancer</a:t>
            </a:r>
            <a:r>
              <a:rPr lang="en-US" sz="4400">
                <a:solidFill>
                  <a:srgbClr val="FF0000"/>
                </a:solidFill>
                <a:latin typeface="Times New Roman" pitchFamily="18" charset="0"/>
              </a:rPr>
              <a:t> </a:t>
            </a:r>
            <a:endParaRPr lang="en-US" sz="4400" b="1">
              <a:solidFill>
                <a:srgbClr val="FF0000"/>
              </a:solidFill>
              <a:latin typeface="Times New Roman" pitchFamily="18" charset="0"/>
            </a:endParaRPr>
          </a:p>
        </p:txBody>
      </p:sp>
      <p:sp>
        <p:nvSpPr>
          <p:cNvPr id="308238" name="Freeform 14"/>
          <p:cNvSpPr>
            <a:spLocks/>
          </p:cNvSpPr>
          <p:nvPr/>
        </p:nvSpPr>
        <p:spPr bwMode="auto">
          <a:xfrm rot="1869804">
            <a:off x="2362200" y="4114800"/>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grpSp>
        <p:nvGrpSpPr>
          <p:cNvPr id="2" name="Group 15"/>
          <p:cNvGrpSpPr>
            <a:grpSpLocks/>
          </p:cNvGrpSpPr>
          <p:nvPr/>
        </p:nvGrpSpPr>
        <p:grpSpPr bwMode="auto">
          <a:xfrm>
            <a:off x="304800" y="2362200"/>
            <a:ext cx="1060450" cy="914400"/>
            <a:chOff x="216" y="1488"/>
            <a:chExt cx="752" cy="576"/>
          </a:xfrm>
        </p:grpSpPr>
        <p:sp>
          <p:nvSpPr>
            <p:cNvPr id="308240" name="Freeform 16"/>
            <p:cNvSpPr>
              <a:spLocks/>
            </p:cNvSpPr>
            <p:nvPr/>
          </p:nvSpPr>
          <p:spPr bwMode="auto">
            <a:xfrm rot="-5995644">
              <a:off x="294" y="1768"/>
              <a:ext cx="292" cy="3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41" name="Oval 17"/>
            <p:cNvSpPr>
              <a:spLocks noChangeArrowheads="1"/>
            </p:cNvSpPr>
            <p:nvPr/>
          </p:nvSpPr>
          <p:spPr bwMode="auto">
            <a:xfrm rot="-5995644">
              <a:off x="399" y="1875"/>
              <a:ext cx="96" cy="109"/>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42" name="Freeform 18"/>
            <p:cNvSpPr>
              <a:spLocks/>
            </p:cNvSpPr>
            <p:nvPr/>
          </p:nvSpPr>
          <p:spPr bwMode="auto">
            <a:xfrm rot="-2825166">
              <a:off x="456" y="1484"/>
              <a:ext cx="292" cy="3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43" name="Oval 19"/>
            <p:cNvSpPr>
              <a:spLocks noChangeArrowheads="1"/>
            </p:cNvSpPr>
            <p:nvPr/>
          </p:nvSpPr>
          <p:spPr bwMode="auto">
            <a:xfrm rot="-2825166">
              <a:off x="548" y="1592"/>
              <a:ext cx="96" cy="109"/>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44" name="Freeform 20"/>
            <p:cNvSpPr>
              <a:spLocks/>
            </p:cNvSpPr>
            <p:nvPr/>
          </p:nvSpPr>
          <p:spPr bwMode="auto">
            <a:xfrm rot="-31686563">
              <a:off x="506" y="1798"/>
              <a:ext cx="329" cy="266"/>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45" name="Oval 21"/>
            <p:cNvSpPr>
              <a:spLocks noChangeArrowheads="1"/>
            </p:cNvSpPr>
            <p:nvPr/>
          </p:nvSpPr>
          <p:spPr bwMode="auto">
            <a:xfrm rot="-31686563">
              <a:off x="633" y="1882"/>
              <a:ext cx="108" cy="9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46" name="Freeform 22"/>
            <p:cNvSpPr>
              <a:spLocks/>
            </p:cNvSpPr>
            <p:nvPr/>
          </p:nvSpPr>
          <p:spPr bwMode="auto">
            <a:xfrm rot="6653336">
              <a:off x="210" y="1586"/>
              <a:ext cx="336" cy="324"/>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47" name="Oval 23"/>
            <p:cNvSpPr>
              <a:spLocks noChangeArrowheads="1"/>
            </p:cNvSpPr>
            <p:nvPr/>
          </p:nvSpPr>
          <p:spPr bwMode="auto">
            <a:xfrm rot="6653336">
              <a:off x="324" y="1672"/>
              <a:ext cx="110" cy="11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48" name="Freeform 24"/>
            <p:cNvSpPr>
              <a:spLocks/>
            </p:cNvSpPr>
            <p:nvPr/>
          </p:nvSpPr>
          <p:spPr bwMode="auto">
            <a:xfrm rot="7565671">
              <a:off x="673" y="1580"/>
              <a:ext cx="292" cy="299"/>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49" name="Oval 25"/>
            <p:cNvSpPr>
              <a:spLocks noChangeArrowheads="1"/>
            </p:cNvSpPr>
            <p:nvPr/>
          </p:nvSpPr>
          <p:spPr bwMode="auto">
            <a:xfrm rot="7565671">
              <a:off x="776" y="1662"/>
              <a:ext cx="96" cy="108"/>
            </a:xfrm>
            <a:prstGeom prst="ellipse">
              <a:avLst/>
            </a:prstGeom>
            <a:solidFill>
              <a:schemeClr val="accent1"/>
            </a:solidFill>
            <a:ln w="9525">
              <a:solidFill>
                <a:schemeClr val="tx1"/>
              </a:solidFill>
              <a:round/>
              <a:headEnd/>
              <a:tailEnd/>
            </a:ln>
            <a:effectLst/>
          </p:spPr>
          <p:txBody>
            <a:bodyPr wrap="none" anchor="ctr"/>
            <a:lstStyle/>
            <a:p>
              <a:endParaRPr lang="fr-FR"/>
            </a:p>
          </p:txBody>
        </p:sp>
      </p:grpSp>
      <p:sp>
        <p:nvSpPr>
          <p:cNvPr id="308250" name="Freeform 26"/>
          <p:cNvSpPr>
            <a:spLocks/>
          </p:cNvSpPr>
          <p:nvPr/>
        </p:nvSpPr>
        <p:spPr bwMode="auto">
          <a:xfrm rot="-2825166">
            <a:off x="1684338" y="329723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51" name="Oval 27"/>
          <p:cNvSpPr>
            <a:spLocks noChangeArrowheads="1"/>
          </p:cNvSpPr>
          <p:nvPr/>
        </p:nvSpPr>
        <p:spPr bwMode="auto">
          <a:xfrm rot="-2825166">
            <a:off x="1831182" y="3452019"/>
            <a:ext cx="152400" cy="15398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52" name="Freeform 28"/>
          <p:cNvSpPr>
            <a:spLocks/>
          </p:cNvSpPr>
          <p:nvPr/>
        </p:nvSpPr>
        <p:spPr bwMode="auto">
          <a:xfrm rot="-5995644">
            <a:off x="1455738" y="374808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53" name="Oval 29"/>
          <p:cNvSpPr>
            <a:spLocks noChangeArrowheads="1"/>
          </p:cNvSpPr>
          <p:nvPr/>
        </p:nvSpPr>
        <p:spPr bwMode="auto">
          <a:xfrm rot="-5995644">
            <a:off x="1620044" y="3901281"/>
            <a:ext cx="152400" cy="153988"/>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54" name="Freeform 30"/>
          <p:cNvSpPr>
            <a:spLocks/>
          </p:cNvSpPr>
          <p:nvPr/>
        </p:nvSpPr>
        <p:spPr bwMode="auto">
          <a:xfrm rot="-31686563">
            <a:off x="1781175" y="3768725"/>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55" name="Oval 31"/>
          <p:cNvSpPr>
            <a:spLocks noChangeArrowheads="1"/>
          </p:cNvSpPr>
          <p:nvPr/>
        </p:nvSpPr>
        <p:spPr bwMode="auto">
          <a:xfrm rot="-31686563">
            <a:off x="1958975" y="3902075"/>
            <a:ext cx="152400"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56" name="Freeform 32"/>
          <p:cNvSpPr>
            <a:spLocks/>
          </p:cNvSpPr>
          <p:nvPr/>
        </p:nvSpPr>
        <p:spPr bwMode="auto">
          <a:xfrm rot="6653336">
            <a:off x="1333500" y="3460750"/>
            <a:ext cx="533400" cy="457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57" name="Oval 33"/>
          <p:cNvSpPr>
            <a:spLocks noChangeArrowheads="1"/>
          </p:cNvSpPr>
          <p:nvPr/>
        </p:nvSpPr>
        <p:spPr bwMode="auto">
          <a:xfrm rot="6653336">
            <a:off x="1512887" y="3579813"/>
            <a:ext cx="174625" cy="1651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58" name="Freeform 34"/>
          <p:cNvSpPr>
            <a:spLocks/>
          </p:cNvSpPr>
          <p:nvPr/>
        </p:nvSpPr>
        <p:spPr bwMode="auto">
          <a:xfrm rot="7565671">
            <a:off x="1989138" y="344963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59" name="Oval 35"/>
          <p:cNvSpPr>
            <a:spLocks noChangeArrowheads="1"/>
          </p:cNvSpPr>
          <p:nvPr/>
        </p:nvSpPr>
        <p:spPr bwMode="auto">
          <a:xfrm rot="7565671">
            <a:off x="2152650" y="3562350"/>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grpSp>
        <p:nvGrpSpPr>
          <p:cNvPr id="3" name="Group 36"/>
          <p:cNvGrpSpPr>
            <a:grpSpLocks/>
          </p:cNvGrpSpPr>
          <p:nvPr/>
        </p:nvGrpSpPr>
        <p:grpSpPr bwMode="auto">
          <a:xfrm rot="-10428161">
            <a:off x="2590800" y="4114800"/>
            <a:ext cx="381000" cy="381000"/>
            <a:chOff x="2112" y="2736"/>
            <a:chExt cx="266" cy="292"/>
          </a:xfrm>
        </p:grpSpPr>
        <p:sp>
          <p:nvSpPr>
            <p:cNvPr id="308261" name="Freeform 37"/>
            <p:cNvSpPr>
              <a:spLocks/>
            </p:cNvSpPr>
            <p:nvPr/>
          </p:nvSpPr>
          <p:spPr bwMode="auto">
            <a:xfrm rot="7565671">
              <a:off x="2099" y="2749"/>
              <a:ext cx="292" cy="266"/>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62" name="Oval 38"/>
            <p:cNvSpPr>
              <a:spLocks noChangeArrowheads="1"/>
            </p:cNvSpPr>
            <p:nvPr/>
          </p:nvSpPr>
          <p:spPr bwMode="auto">
            <a:xfrm rot="7565671">
              <a:off x="2208" y="2832"/>
              <a:ext cx="96" cy="96"/>
            </a:xfrm>
            <a:prstGeom prst="ellipse">
              <a:avLst/>
            </a:prstGeom>
            <a:solidFill>
              <a:srgbClr val="FF0000"/>
            </a:solidFill>
            <a:ln w="9525">
              <a:solidFill>
                <a:schemeClr val="tx1"/>
              </a:solidFill>
              <a:round/>
              <a:headEnd/>
              <a:tailEnd/>
            </a:ln>
            <a:effectLst/>
          </p:spPr>
          <p:txBody>
            <a:bodyPr wrap="none" anchor="ctr"/>
            <a:lstStyle/>
            <a:p>
              <a:endParaRPr lang="fr-FR"/>
            </a:p>
          </p:txBody>
        </p:sp>
      </p:grpSp>
      <p:sp>
        <p:nvSpPr>
          <p:cNvPr id="308263" name="Freeform 39"/>
          <p:cNvSpPr>
            <a:spLocks/>
          </p:cNvSpPr>
          <p:nvPr/>
        </p:nvSpPr>
        <p:spPr bwMode="auto">
          <a:xfrm rot="-7311877">
            <a:off x="2366963" y="471328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64" name="Freeform 40"/>
          <p:cNvSpPr>
            <a:spLocks/>
          </p:cNvSpPr>
          <p:nvPr/>
        </p:nvSpPr>
        <p:spPr bwMode="auto">
          <a:xfrm rot="6249437">
            <a:off x="2663032" y="4250531"/>
            <a:ext cx="463550" cy="420687"/>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65" name="Oval 41"/>
          <p:cNvSpPr>
            <a:spLocks noChangeArrowheads="1"/>
          </p:cNvSpPr>
          <p:nvPr/>
        </p:nvSpPr>
        <p:spPr bwMode="auto">
          <a:xfrm rot="6249437">
            <a:off x="2832894" y="4375944"/>
            <a:ext cx="152400" cy="150812"/>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266" name="Oval 42"/>
          <p:cNvSpPr>
            <a:spLocks noChangeArrowheads="1"/>
          </p:cNvSpPr>
          <p:nvPr/>
        </p:nvSpPr>
        <p:spPr bwMode="auto">
          <a:xfrm rot="1869804">
            <a:off x="2495550" y="4241800"/>
            <a:ext cx="152400"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67" name="Oval 43"/>
          <p:cNvSpPr>
            <a:spLocks noChangeArrowheads="1"/>
          </p:cNvSpPr>
          <p:nvPr/>
        </p:nvSpPr>
        <p:spPr bwMode="auto">
          <a:xfrm rot="-7311877">
            <a:off x="2536825" y="4862513"/>
            <a:ext cx="152400"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68" name="Freeform 44"/>
          <p:cNvSpPr>
            <a:spLocks/>
          </p:cNvSpPr>
          <p:nvPr/>
        </p:nvSpPr>
        <p:spPr bwMode="auto">
          <a:xfrm rot="-33002798">
            <a:off x="2674938" y="4595813"/>
            <a:ext cx="465137"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69" name="Oval 45"/>
          <p:cNvSpPr>
            <a:spLocks noChangeArrowheads="1"/>
          </p:cNvSpPr>
          <p:nvPr/>
        </p:nvSpPr>
        <p:spPr bwMode="auto">
          <a:xfrm rot="-33002798">
            <a:off x="2852738" y="4719638"/>
            <a:ext cx="152400"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70" name="Freeform 46"/>
          <p:cNvSpPr>
            <a:spLocks/>
          </p:cNvSpPr>
          <p:nvPr/>
        </p:nvSpPr>
        <p:spPr bwMode="auto">
          <a:xfrm rot="5337102">
            <a:off x="2160588" y="4481513"/>
            <a:ext cx="533400" cy="457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71" name="Oval 47"/>
          <p:cNvSpPr>
            <a:spLocks noChangeArrowheads="1"/>
          </p:cNvSpPr>
          <p:nvPr/>
        </p:nvSpPr>
        <p:spPr bwMode="auto">
          <a:xfrm rot="5337102">
            <a:off x="2330450" y="4602163"/>
            <a:ext cx="174625" cy="1651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72" name="Freeform 48"/>
          <p:cNvSpPr>
            <a:spLocks/>
          </p:cNvSpPr>
          <p:nvPr/>
        </p:nvSpPr>
        <p:spPr bwMode="auto">
          <a:xfrm rot="6850496">
            <a:off x="2995613" y="4264025"/>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73" name="Oval 49"/>
          <p:cNvSpPr>
            <a:spLocks noChangeArrowheads="1"/>
          </p:cNvSpPr>
          <p:nvPr/>
        </p:nvSpPr>
        <p:spPr bwMode="auto">
          <a:xfrm rot="6850496">
            <a:off x="3167063" y="4391025"/>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274" name="Freeform 50"/>
          <p:cNvSpPr>
            <a:spLocks/>
          </p:cNvSpPr>
          <p:nvPr/>
        </p:nvSpPr>
        <p:spPr bwMode="auto">
          <a:xfrm rot="8166729">
            <a:off x="2722563" y="3983038"/>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75" name="Oval 51"/>
          <p:cNvSpPr>
            <a:spLocks noChangeArrowheads="1"/>
          </p:cNvSpPr>
          <p:nvPr/>
        </p:nvSpPr>
        <p:spPr bwMode="auto">
          <a:xfrm rot="8166729">
            <a:off x="2895600" y="4114800"/>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276" name="Freeform 52"/>
          <p:cNvSpPr>
            <a:spLocks/>
          </p:cNvSpPr>
          <p:nvPr/>
        </p:nvSpPr>
        <p:spPr bwMode="auto">
          <a:xfrm rot="3463707">
            <a:off x="3629025" y="5118100"/>
            <a:ext cx="514350" cy="203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77" name="Oval 53"/>
          <p:cNvSpPr>
            <a:spLocks noChangeArrowheads="1"/>
          </p:cNvSpPr>
          <p:nvPr/>
        </p:nvSpPr>
        <p:spPr bwMode="auto">
          <a:xfrm rot="3463707">
            <a:off x="3760788" y="5151437"/>
            <a:ext cx="171450" cy="136525"/>
          </a:xfrm>
          <a:prstGeom prst="ellipse">
            <a:avLst/>
          </a:prstGeom>
          <a:solidFill>
            <a:srgbClr val="FFCC00"/>
          </a:solidFill>
          <a:ln w="9525">
            <a:solidFill>
              <a:schemeClr val="tx1"/>
            </a:solidFill>
            <a:round/>
            <a:headEnd/>
            <a:tailEnd/>
          </a:ln>
          <a:effectLst/>
        </p:spPr>
        <p:txBody>
          <a:bodyPr rot="10800000" vert="eaVert" wrap="none" anchor="ctr"/>
          <a:lstStyle/>
          <a:p>
            <a:pPr algn="ctr" eaLnBrk="0" hangingPunct="0"/>
            <a:endParaRPr lang="fr-FR" sz="2400">
              <a:solidFill>
                <a:srgbClr val="CC9900"/>
              </a:solidFill>
              <a:latin typeface="Times New Roman" pitchFamily="18" charset="0"/>
            </a:endParaRPr>
          </a:p>
        </p:txBody>
      </p:sp>
      <p:grpSp>
        <p:nvGrpSpPr>
          <p:cNvPr id="4" name="Group 54"/>
          <p:cNvGrpSpPr>
            <a:grpSpLocks/>
          </p:cNvGrpSpPr>
          <p:nvPr/>
        </p:nvGrpSpPr>
        <p:grpSpPr bwMode="auto">
          <a:xfrm>
            <a:off x="4038600" y="5181600"/>
            <a:ext cx="457200" cy="228600"/>
            <a:chOff x="4712" y="1964"/>
            <a:chExt cx="288" cy="144"/>
          </a:xfrm>
        </p:grpSpPr>
        <p:sp>
          <p:nvSpPr>
            <p:cNvPr id="308279" name="Freeform 55"/>
            <p:cNvSpPr>
              <a:spLocks/>
            </p:cNvSpPr>
            <p:nvPr/>
          </p:nvSpPr>
          <p:spPr bwMode="auto">
            <a:xfrm rot="1869804">
              <a:off x="4712" y="1964"/>
              <a:ext cx="288" cy="144"/>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990000"/>
            </a:solidFill>
            <a:ln w="9525">
              <a:solidFill>
                <a:schemeClr val="tx1"/>
              </a:solidFill>
              <a:round/>
              <a:headEnd/>
              <a:tailEnd/>
            </a:ln>
            <a:effectLst/>
          </p:spPr>
          <p:txBody>
            <a:bodyPr wrap="none" anchor="ctr"/>
            <a:lstStyle/>
            <a:p>
              <a:endParaRPr lang="fr-FR"/>
            </a:p>
          </p:txBody>
        </p:sp>
        <p:sp>
          <p:nvSpPr>
            <p:cNvPr id="308280" name="Oval 56"/>
            <p:cNvSpPr>
              <a:spLocks noChangeArrowheads="1"/>
            </p:cNvSpPr>
            <p:nvPr/>
          </p:nvSpPr>
          <p:spPr bwMode="auto">
            <a:xfrm rot="1869804">
              <a:off x="4787" y="2001"/>
              <a:ext cx="96" cy="96"/>
            </a:xfrm>
            <a:prstGeom prst="ellipse">
              <a:avLst/>
            </a:prstGeom>
            <a:solidFill>
              <a:srgbClr val="9900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sp>
        <p:nvSpPr>
          <p:cNvPr id="308281" name="Freeform 57"/>
          <p:cNvSpPr>
            <a:spLocks/>
          </p:cNvSpPr>
          <p:nvPr/>
        </p:nvSpPr>
        <p:spPr bwMode="auto">
          <a:xfrm rot="-5995644">
            <a:off x="3360738" y="558323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82" name="Oval 58"/>
          <p:cNvSpPr>
            <a:spLocks noChangeArrowheads="1"/>
          </p:cNvSpPr>
          <p:nvPr/>
        </p:nvSpPr>
        <p:spPr bwMode="auto">
          <a:xfrm rot="-5995644">
            <a:off x="3524250" y="5738813"/>
            <a:ext cx="152400"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83" name="Freeform 59"/>
          <p:cNvSpPr>
            <a:spLocks/>
          </p:cNvSpPr>
          <p:nvPr/>
        </p:nvSpPr>
        <p:spPr bwMode="auto">
          <a:xfrm rot="-31686563">
            <a:off x="3686175" y="5603875"/>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84" name="Oval 60"/>
          <p:cNvSpPr>
            <a:spLocks noChangeArrowheads="1"/>
          </p:cNvSpPr>
          <p:nvPr/>
        </p:nvSpPr>
        <p:spPr bwMode="auto">
          <a:xfrm rot="-31686563">
            <a:off x="3865563" y="5737225"/>
            <a:ext cx="152400"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85" name="Freeform 61"/>
          <p:cNvSpPr>
            <a:spLocks/>
          </p:cNvSpPr>
          <p:nvPr/>
        </p:nvSpPr>
        <p:spPr bwMode="auto">
          <a:xfrm rot="6653336">
            <a:off x="3238500" y="5295900"/>
            <a:ext cx="533400" cy="457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86" name="Oval 62"/>
          <p:cNvSpPr>
            <a:spLocks noChangeArrowheads="1"/>
          </p:cNvSpPr>
          <p:nvPr/>
        </p:nvSpPr>
        <p:spPr bwMode="auto">
          <a:xfrm rot="6653336">
            <a:off x="3417887" y="5414963"/>
            <a:ext cx="174625" cy="1651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287" name="Freeform 63"/>
          <p:cNvSpPr>
            <a:spLocks/>
          </p:cNvSpPr>
          <p:nvPr/>
        </p:nvSpPr>
        <p:spPr bwMode="auto">
          <a:xfrm rot="7565671">
            <a:off x="3789363" y="527843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88" name="Oval 64"/>
          <p:cNvSpPr>
            <a:spLocks noChangeArrowheads="1"/>
          </p:cNvSpPr>
          <p:nvPr/>
        </p:nvSpPr>
        <p:spPr bwMode="auto">
          <a:xfrm rot="7565671">
            <a:off x="3962400" y="5410200"/>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289" name="Freeform 65"/>
          <p:cNvSpPr>
            <a:spLocks/>
          </p:cNvSpPr>
          <p:nvPr/>
        </p:nvSpPr>
        <p:spPr bwMode="auto">
          <a:xfrm rot="8166729">
            <a:off x="4094163" y="5430838"/>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90" name="Oval 66"/>
          <p:cNvSpPr>
            <a:spLocks noChangeArrowheads="1"/>
          </p:cNvSpPr>
          <p:nvPr/>
        </p:nvSpPr>
        <p:spPr bwMode="auto">
          <a:xfrm rot="8166729">
            <a:off x="4267200" y="5564188"/>
            <a:ext cx="152400" cy="152400"/>
          </a:xfrm>
          <a:prstGeom prst="ellipse">
            <a:avLst/>
          </a:prstGeom>
          <a:solidFill>
            <a:srgbClr val="990000"/>
          </a:solidFill>
          <a:ln w="9525">
            <a:solidFill>
              <a:srgbClr val="990000"/>
            </a:solidFill>
            <a:round/>
            <a:headEnd/>
            <a:tailEnd/>
          </a:ln>
          <a:effectLst/>
        </p:spPr>
        <p:txBody>
          <a:bodyPr wrap="none" anchor="ctr"/>
          <a:lstStyle/>
          <a:p>
            <a:endParaRPr lang="fr-FR"/>
          </a:p>
        </p:txBody>
      </p:sp>
      <p:sp>
        <p:nvSpPr>
          <p:cNvPr id="308291" name="Freeform 67"/>
          <p:cNvSpPr>
            <a:spLocks/>
          </p:cNvSpPr>
          <p:nvPr/>
        </p:nvSpPr>
        <p:spPr bwMode="auto">
          <a:xfrm rot="7565671">
            <a:off x="3865563" y="4821237"/>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92" name="Oval 68"/>
          <p:cNvSpPr>
            <a:spLocks noChangeArrowheads="1"/>
          </p:cNvSpPr>
          <p:nvPr/>
        </p:nvSpPr>
        <p:spPr bwMode="auto">
          <a:xfrm rot="7565671">
            <a:off x="4038600" y="4953000"/>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293" name="Freeform 69"/>
          <p:cNvSpPr>
            <a:spLocks/>
          </p:cNvSpPr>
          <p:nvPr/>
        </p:nvSpPr>
        <p:spPr bwMode="auto">
          <a:xfrm rot="1055578">
            <a:off x="4267200" y="4953000"/>
            <a:ext cx="457200" cy="2286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94" name="Oval 70"/>
          <p:cNvSpPr>
            <a:spLocks noChangeArrowheads="1"/>
          </p:cNvSpPr>
          <p:nvPr/>
        </p:nvSpPr>
        <p:spPr bwMode="auto">
          <a:xfrm rot="1055578">
            <a:off x="4389438" y="5019675"/>
            <a:ext cx="152400" cy="152400"/>
          </a:xfrm>
          <a:prstGeom prst="ellipse">
            <a:avLst/>
          </a:prstGeom>
          <a:solidFill>
            <a:srgbClr val="FFCC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sp>
        <p:nvSpPr>
          <p:cNvPr id="308295" name="Freeform 71"/>
          <p:cNvSpPr>
            <a:spLocks/>
          </p:cNvSpPr>
          <p:nvPr/>
        </p:nvSpPr>
        <p:spPr bwMode="auto">
          <a:xfrm rot="4120865">
            <a:off x="3476625" y="5194300"/>
            <a:ext cx="514350" cy="203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96" name="Oval 72"/>
          <p:cNvSpPr>
            <a:spLocks noChangeArrowheads="1"/>
          </p:cNvSpPr>
          <p:nvPr/>
        </p:nvSpPr>
        <p:spPr bwMode="auto">
          <a:xfrm rot="4120865">
            <a:off x="3609976" y="5219700"/>
            <a:ext cx="171450" cy="136525"/>
          </a:xfrm>
          <a:prstGeom prst="ellipse">
            <a:avLst/>
          </a:prstGeom>
          <a:solidFill>
            <a:srgbClr val="FFCC00"/>
          </a:solidFill>
          <a:ln w="9525">
            <a:solidFill>
              <a:schemeClr val="tx1"/>
            </a:solidFill>
            <a:round/>
            <a:headEnd/>
            <a:tailEnd/>
          </a:ln>
          <a:effectLst/>
        </p:spPr>
        <p:txBody>
          <a:bodyPr rot="10800000" vert="eaVert" wrap="none" anchor="ctr"/>
          <a:lstStyle/>
          <a:p>
            <a:pPr algn="ctr" eaLnBrk="0" hangingPunct="0"/>
            <a:endParaRPr lang="fr-FR" sz="2400">
              <a:solidFill>
                <a:srgbClr val="CC9900"/>
              </a:solidFill>
              <a:latin typeface="Times New Roman" pitchFamily="18" charset="0"/>
            </a:endParaRPr>
          </a:p>
        </p:txBody>
      </p:sp>
      <p:grpSp>
        <p:nvGrpSpPr>
          <p:cNvPr id="5" name="Group 73"/>
          <p:cNvGrpSpPr>
            <a:grpSpLocks/>
          </p:cNvGrpSpPr>
          <p:nvPr/>
        </p:nvGrpSpPr>
        <p:grpSpPr bwMode="auto">
          <a:xfrm>
            <a:off x="4191000" y="5334000"/>
            <a:ext cx="457200" cy="228600"/>
            <a:chOff x="4712" y="1964"/>
            <a:chExt cx="288" cy="144"/>
          </a:xfrm>
        </p:grpSpPr>
        <p:sp>
          <p:nvSpPr>
            <p:cNvPr id="308298" name="Freeform 74"/>
            <p:cNvSpPr>
              <a:spLocks/>
            </p:cNvSpPr>
            <p:nvPr/>
          </p:nvSpPr>
          <p:spPr bwMode="auto">
            <a:xfrm rot="1869804">
              <a:off x="4712" y="1964"/>
              <a:ext cx="288" cy="144"/>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299" name="Oval 75"/>
            <p:cNvSpPr>
              <a:spLocks noChangeArrowheads="1"/>
            </p:cNvSpPr>
            <p:nvPr/>
          </p:nvSpPr>
          <p:spPr bwMode="auto">
            <a:xfrm rot="1869804">
              <a:off x="4787" y="2001"/>
              <a:ext cx="96" cy="96"/>
            </a:xfrm>
            <a:prstGeom prst="ellipse">
              <a:avLst/>
            </a:prstGeom>
            <a:solidFill>
              <a:srgbClr val="CC99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sp>
        <p:nvSpPr>
          <p:cNvPr id="308300" name="Freeform 76"/>
          <p:cNvSpPr>
            <a:spLocks/>
          </p:cNvSpPr>
          <p:nvPr/>
        </p:nvSpPr>
        <p:spPr bwMode="auto">
          <a:xfrm rot="7046525">
            <a:off x="4457700" y="5219700"/>
            <a:ext cx="457200" cy="2286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01" name="Oval 77"/>
          <p:cNvSpPr>
            <a:spLocks noChangeArrowheads="1"/>
          </p:cNvSpPr>
          <p:nvPr/>
        </p:nvSpPr>
        <p:spPr bwMode="auto">
          <a:xfrm rot="7046525">
            <a:off x="4586288" y="5226050"/>
            <a:ext cx="152400" cy="152400"/>
          </a:xfrm>
          <a:prstGeom prst="ellipse">
            <a:avLst/>
          </a:prstGeom>
          <a:solidFill>
            <a:srgbClr val="FFCC00"/>
          </a:solidFill>
          <a:ln w="9525">
            <a:solidFill>
              <a:schemeClr val="tx1"/>
            </a:solidFill>
            <a:round/>
            <a:headEnd/>
            <a:tailEnd/>
          </a:ln>
          <a:effectLst/>
        </p:spPr>
        <p:txBody>
          <a:bodyPr rot="10800000" vert="eaVert" wrap="none" anchor="ctr"/>
          <a:lstStyle/>
          <a:p>
            <a:pPr algn="ctr" eaLnBrk="0" hangingPunct="0"/>
            <a:endParaRPr lang="fr-FR" sz="2400">
              <a:solidFill>
                <a:srgbClr val="CC9900"/>
              </a:solidFill>
              <a:latin typeface="Times New Roman" pitchFamily="18" charset="0"/>
            </a:endParaRPr>
          </a:p>
        </p:txBody>
      </p:sp>
      <p:sp>
        <p:nvSpPr>
          <p:cNvPr id="308302" name="Freeform 78"/>
          <p:cNvSpPr>
            <a:spLocks/>
          </p:cNvSpPr>
          <p:nvPr/>
        </p:nvSpPr>
        <p:spPr bwMode="auto">
          <a:xfrm rot="3726602">
            <a:off x="4191001" y="5105400"/>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03" name="Oval 79"/>
          <p:cNvSpPr>
            <a:spLocks noChangeArrowheads="1"/>
          </p:cNvSpPr>
          <p:nvPr/>
        </p:nvSpPr>
        <p:spPr bwMode="auto">
          <a:xfrm rot="3726602">
            <a:off x="4351338" y="5222875"/>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grpSp>
        <p:nvGrpSpPr>
          <p:cNvPr id="6" name="Group 80"/>
          <p:cNvGrpSpPr>
            <a:grpSpLocks/>
          </p:cNvGrpSpPr>
          <p:nvPr/>
        </p:nvGrpSpPr>
        <p:grpSpPr bwMode="auto">
          <a:xfrm>
            <a:off x="3860800" y="1371600"/>
            <a:ext cx="1295400" cy="1143000"/>
            <a:chOff x="2432" y="864"/>
            <a:chExt cx="816" cy="720"/>
          </a:xfrm>
        </p:grpSpPr>
        <p:sp>
          <p:nvSpPr>
            <p:cNvPr id="308305" name="Freeform 81"/>
            <p:cNvSpPr>
              <a:spLocks/>
            </p:cNvSpPr>
            <p:nvPr/>
          </p:nvSpPr>
          <p:spPr bwMode="auto">
            <a:xfrm rot="-5995644">
              <a:off x="2581" y="1209"/>
              <a:ext cx="292" cy="266"/>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06" name="Oval 82"/>
            <p:cNvSpPr>
              <a:spLocks noChangeArrowheads="1"/>
            </p:cNvSpPr>
            <p:nvPr/>
          </p:nvSpPr>
          <p:spPr bwMode="auto">
            <a:xfrm rot="-5995644">
              <a:off x="2685" y="1305"/>
              <a:ext cx="96" cy="9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07" name="Freeform 83"/>
            <p:cNvSpPr>
              <a:spLocks/>
            </p:cNvSpPr>
            <p:nvPr/>
          </p:nvSpPr>
          <p:spPr bwMode="auto">
            <a:xfrm rot="-2825166">
              <a:off x="2725" y="925"/>
              <a:ext cx="292" cy="266"/>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08" name="Oval 84"/>
            <p:cNvSpPr>
              <a:spLocks noChangeArrowheads="1"/>
            </p:cNvSpPr>
            <p:nvPr/>
          </p:nvSpPr>
          <p:spPr bwMode="auto">
            <a:xfrm rot="-2825166">
              <a:off x="2818" y="1022"/>
              <a:ext cx="96" cy="9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09" name="Freeform 85"/>
            <p:cNvSpPr>
              <a:spLocks/>
            </p:cNvSpPr>
            <p:nvPr/>
          </p:nvSpPr>
          <p:spPr bwMode="auto">
            <a:xfrm rot="-31686563">
              <a:off x="2786" y="1222"/>
              <a:ext cx="292" cy="266"/>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10" name="Oval 86"/>
            <p:cNvSpPr>
              <a:spLocks noChangeArrowheads="1"/>
            </p:cNvSpPr>
            <p:nvPr/>
          </p:nvSpPr>
          <p:spPr bwMode="auto">
            <a:xfrm rot="-31686563">
              <a:off x="2899" y="1306"/>
              <a:ext cx="96" cy="9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11" name="Freeform 87"/>
            <p:cNvSpPr>
              <a:spLocks/>
            </p:cNvSpPr>
            <p:nvPr/>
          </p:nvSpPr>
          <p:spPr bwMode="auto">
            <a:xfrm rot="6653336">
              <a:off x="2504" y="1028"/>
              <a:ext cx="336" cy="288"/>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12" name="Oval 88"/>
            <p:cNvSpPr>
              <a:spLocks noChangeArrowheads="1"/>
            </p:cNvSpPr>
            <p:nvPr/>
          </p:nvSpPr>
          <p:spPr bwMode="auto">
            <a:xfrm rot="6653336">
              <a:off x="2617" y="1103"/>
              <a:ext cx="110" cy="104"/>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13" name="Freeform 89"/>
            <p:cNvSpPr>
              <a:spLocks/>
            </p:cNvSpPr>
            <p:nvPr/>
          </p:nvSpPr>
          <p:spPr bwMode="auto">
            <a:xfrm rot="7565671">
              <a:off x="2918" y="1021"/>
              <a:ext cx="292" cy="26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14" name="Oval 90"/>
            <p:cNvSpPr>
              <a:spLocks noChangeArrowheads="1"/>
            </p:cNvSpPr>
            <p:nvPr/>
          </p:nvSpPr>
          <p:spPr bwMode="auto">
            <a:xfrm rot="7565671">
              <a:off x="3020" y="1092"/>
              <a:ext cx="96" cy="96"/>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15" name="Line 91"/>
            <p:cNvSpPr>
              <a:spLocks noChangeShapeType="1"/>
            </p:cNvSpPr>
            <p:nvPr/>
          </p:nvSpPr>
          <p:spPr bwMode="auto">
            <a:xfrm>
              <a:off x="2720" y="864"/>
              <a:ext cx="336" cy="48"/>
            </a:xfrm>
            <a:prstGeom prst="line">
              <a:avLst/>
            </a:prstGeom>
            <a:noFill/>
            <a:ln w="57150">
              <a:solidFill>
                <a:schemeClr val="accent2"/>
              </a:solidFill>
              <a:round/>
              <a:headEnd/>
              <a:tailEnd/>
            </a:ln>
            <a:effectLst/>
          </p:spPr>
          <p:txBody>
            <a:bodyPr wrap="none" anchor="ctr"/>
            <a:lstStyle/>
            <a:p>
              <a:endParaRPr lang="fr-FR"/>
            </a:p>
          </p:txBody>
        </p:sp>
        <p:sp>
          <p:nvSpPr>
            <p:cNvPr id="308316" name="Line 92"/>
            <p:cNvSpPr>
              <a:spLocks noChangeShapeType="1"/>
            </p:cNvSpPr>
            <p:nvPr/>
          </p:nvSpPr>
          <p:spPr bwMode="auto">
            <a:xfrm rot="16178859">
              <a:off x="2384" y="1008"/>
              <a:ext cx="240" cy="144"/>
            </a:xfrm>
            <a:prstGeom prst="line">
              <a:avLst/>
            </a:prstGeom>
            <a:noFill/>
            <a:ln w="57150">
              <a:solidFill>
                <a:schemeClr val="accent2"/>
              </a:solidFill>
              <a:round/>
              <a:headEnd/>
              <a:tailEnd/>
            </a:ln>
            <a:effectLst/>
          </p:spPr>
          <p:txBody>
            <a:bodyPr wrap="none" anchor="ctr"/>
            <a:lstStyle/>
            <a:p>
              <a:endParaRPr lang="fr-FR"/>
            </a:p>
          </p:txBody>
        </p:sp>
        <p:sp>
          <p:nvSpPr>
            <p:cNvPr id="308317" name="Line 93"/>
            <p:cNvSpPr>
              <a:spLocks noChangeShapeType="1"/>
            </p:cNvSpPr>
            <p:nvPr/>
          </p:nvSpPr>
          <p:spPr bwMode="auto">
            <a:xfrm>
              <a:off x="2528" y="1440"/>
              <a:ext cx="240" cy="144"/>
            </a:xfrm>
            <a:prstGeom prst="line">
              <a:avLst/>
            </a:prstGeom>
            <a:noFill/>
            <a:ln w="57150">
              <a:solidFill>
                <a:schemeClr val="accent2"/>
              </a:solidFill>
              <a:round/>
              <a:headEnd/>
              <a:tailEnd/>
            </a:ln>
            <a:effectLst/>
          </p:spPr>
          <p:txBody>
            <a:bodyPr wrap="none" anchor="ctr"/>
            <a:lstStyle/>
            <a:p>
              <a:endParaRPr lang="fr-FR"/>
            </a:p>
          </p:txBody>
        </p:sp>
        <p:sp>
          <p:nvSpPr>
            <p:cNvPr id="308318" name="Line 94"/>
            <p:cNvSpPr>
              <a:spLocks noChangeShapeType="1"/>
            </p:cNvSpPr>
            <p:nvPr/>
          </p:nvSpPr>
          <p:spPr bwMode="auto">
            <a:xfrm flipV="1">
              <a:off x="2912" y="1344"/>
              <a:ext cx="288" cy="240"/>
            </a:xfrm>
            <a:prstGeom prst="line">
              <a:avLst/>
            </a:prstGeom>
            <a:noFill/>
            <a:ln w="57150">
              <a:solidFill>
                <a:schemeClr val="accent2"/>
              </a:solidFill>
              <a:round/>
              <a:headEnd/>
              <a:tailEnd/>
            </a:ln>
            <a:effectLst/>
          </p:spPr>
          <p:txBody>
            <a:bodyPr wrap="none" anchor="ctr"/>
            <a:lstStyle/>
            <a:p>
              <a:endParaRPr lang="fr-FR"/>
            </a:p>
          </p:txBody>
        </p:sp>
        <p:sp>
          <p:nvSpPr>
            <p:cNvPr id="308319" name="Line 95"/>
            <p:cNvSpPr>
              <a:spLocks noChangeShapeType="1"/>
            </p:cNvSpPr>
            <p:nvPr/>
          </p:nvSpPr>
          <p:spPr bwMode="auto">
            <a:xfrm>
              <a:off x="3152" y="960"/>
              <a:ext cx="96" cy="192"/>
            </a:xfrm>
            <a:prstGeom prst="line">
              <a:avLst/>
            </a:prstGeom>
            <a:noFill/>
            <a:ln w="57150">
              <a:solidFill>
                <a:schemeClr val="accent2"/>
              </a:solidFill>
              <a:round/>
              <a:headEnd/>
              <a:tailEnd/>
            </a:ln>
            <a:effectLst/>
          </p:spPr>
          <p:txBody>
            <a:bodyPr wrap="none" anchor="ctr"/>
            <a:lstStyle/>
            <a:p>
              <a:endParaRPr lang="fr-FR"/>
            </a:p>
          </p:txBody>
        </p:sp>
      </p:grpSp>
      <p:sp>
        <p:nvSpPr>
          <p:cNvPr id="308320" name="Line 96"/>
          <p:cNvSpPr>
            <a:spLocks noChangeShapeType="1"/>
          </p:cNvSpPr>
          <p:nvPr/>
        </p:nvSpPr>
        <p:spPr bwMode="auto">
          <a:xfrm rot="19001082">
            <a:off x="6858000" y="3200400"/>
            <a:ext cx="203200" cy="381000"/>
          </a:xfrm>
          <a:prstGeom prst="line">
            <a:avLst/>
          </a:prstGeom>
          <a:noFill/>
          <a:ln w="57150">
            <a:solidFill>
              <a:schemeClr val="accent2"/>
            </a:solidFill>
            <a:round/>
            <a:headEnd/>
            <a:tailEnd/>
          </a:ln>
          <a:effectLst/>
        </p:spPr>
        <p:txBody>
          <a:bodyPr wrap="none" anchor="ctr"/>
          <a:lstStyle/>
          <a:p>
            <a:endParaRPr lang="fr-FR"/>
          </a:p>
        </p:txBody>
      </p:sp>
      <p:sp>
        <p:nvSpPr>
          <p:cNvPr id="308321" name="Freeform 97"/>
          <p:cNvSpPr>
            <a:spLocks/>
          </p:cNvSpPr>
          <p:nvPr/>
        </p:nvSpPr>
        <p:spPr bwMode="auto">
          <a:xfrm rot="-2825166">
            <a:off x="6747669" y="3464719"/>
            <a:ext cx="463550" cy="423862"/>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22" name="Oval 98"/>
          <p:cNvSpPr>
            <a:spLocks noChangeArrowheads="1"/>
          </p:cNvSpPr>
          <p:nvPr/>
        </p:nvSpPr>
        <p:spPr bwMode="auto">
          <a:xfrm rot="-2825166">
            <a:off x="6893719" y="3620294"/>
            <a:ext cx="152400" cy="153988"/>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23" name="Freeform 99"/>
          <p:cNvSpPr>
            <a:spLocks/>
          </p:cNvSpPr>
          <p:nvPr/>
        </p:nvSpPr>
        <p:spPr bwMode="auto">
          <a:xfrm rot="-5995644">
            <a:off x="6519069" y="3915569"/>
            <a:ext cx="463550" cy="423862"/>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24" name="Oval 100"/>
          <p:cNvSpPr>
            <a:spLocks noChangeArrowheads="1"/>
          </p:cNvSpPr>
          <p:nvPr/>
        </p:nvSpPr>
        <p:spPr bwMode="auto">
          <a:xfrm rot="-5995644">
            <a:off x="6684169" y="4069556"/>
            <a:ext cx="152400" cy="153988"/>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25" name="Freeform 101"/>
          <p:cNvSpPr>
            <a:spLocks/>
          </p:cNvSpPr>
          <p:nvPr/>
        </p:nvSpPr>
        <p:spPr bwMode="auto">
          <a:xfrm rot="-31686563">
            <a:off x="6843713" y="3937000"/>
            <a:ext cx="465137"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26" name="Oval 102"/>
          <p:cNvSpPr>
            <a:spLocks noChangeArrowheads="1"/>
          </p:cNvSpPr>
          <p:nvPr/>
        </p:nvSpPr>
        <p:spPr bwMode="auto">
          <a:xfrm rot="-31686563">
            <a:off x="7023100" y="4070350"/>
            <a:ext cx="152400" cy="152400"/>
          </a:xfrm>
          <a:prstGeom prst="ellipse">
            <a:avLst/>
          </a:prstGeom>
          <a:solidFill>
            <a:schemeClr val="accent1"/>
          </a:solidFill>
          <a:ln w="9525">
            <a:solidFill>
              <a:srgbClr val="009999"/>
            </a:solidFill>
            <a:round/>
            <a:headEnd/>
            <a:tailEnd/>
          </a:ln>
          <a:effectLst/>
        </p:spPr>
        <p:txBody>
          <a:bodyPr wrap="none" anchor="ctr"/>
          <a:lstStyle/>
          <a:p>
            <a:endParaRPr lang="fr-FR"/>
          </a:p>
        </p:txBody>
      </p:sp>
      <p:sp>
        <p:nvSpPr>
          <p:cNvPr id="308327" name="Freeform 103"/>
          <p:cNvSpPr>
            <a:spLocks/>
          </p:cNvSpPr>
          <p:nvPr/>
        </p:nvSpPr>
        <p:spPr bwMode="auto">
          <a:xfrm rot="6653336">
            <a:off x="6396038" y="3629025"/>
            <a:ext cx="533400" cy="457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28" name="Oval 104"/>
          <p:cNvSpPr>
            <a:spLocks noChangeArrowheads="1"/>
          </p:cNvSpPr>
          <p:nvPr/>
        </p:nvSpPr>
        <p:spPr bwMode="auto">
          <a:xfrm rot="6653336">
            <a:off x="6577012" y="3748088"/>
            <a:ext cx="174625" cy="1651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29" name="Freeform 105"/>
          <p:cNvSpPr>
            <a:spLocks/>
          </p:cNvSpPr>
          <p:nvPr/>
        </p:nvSpPr>
        <p:spPr bwMode="auto">
          <a:xfrm rot="7565671">
            <a:off x="7053263" y="3617912"/>
            <a:ext cx="463550"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30" name="Oval 106"/>
          <p:cNvSpPr>
            <a:spLocks noChangeArrowheads="1"/>
          </p:cNvSpPr>
          <p:nvPr/>
        </p:nvSpPr>
        <p:spPr bwMode="auto">
          <a:xfrm rot="7565671">
            <a:off x="7216775" y="3730625"/>
            <a:ext cx="152400" cy="152400"/>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331" name="Line 107"/>
          <p:cNvSpPr>
            <a:spLocks noChangeShapeType="1"/>
          </p:cNvSpPr>
          <p:nvPr/>
        </p:nvSpPr>
        <p:spPr bwMode="auto">
          <a:xfrm>
            <a:off x="6367463" y="4191000"/>
            <a:ext cx="541337" cy="304800"/>
          </a:xfrm>
          <a:prstGeom prst="line">
            <a:avLst/>
          </a:prstGeom>
          <a:noFill/>
          <a:ln w="57150">
            <a:solidFill>
              <a:schemeClr val="accent2"/>
            </a:solidFill>
            <a:round/>
            <a:headEnd/>
            <a:tailEnd/>
          </a:ln>
          <a:effectLst/>
        </p:spPr>
        <p:txBody>
          <a:bodyPr wrap="none" anchor="ctr"/>
          <a:lstStyle/>
          <a:p>
            <a:endParaRPr lang="fr-FR"/>
          </a:p>
        </p:txBody>
      </p:sp>
      <p:sp>
        <p:nvSpPr>
          <p:cNvPr id="308332" name="Line 108"/>
          <p:cNvSpPr>
            <a:spLocks noChangeShapeType="1"/>
          </p:cNvSpPr>
          <p:nvPr/>
        </p:nvSpPr>
        <p:spPr bwMode="auto">
          <a:xfrm flipV="1">
            <a:off x="7112000" y="4038600"/>
            <a:ext cx="457200" cy="381000"/>
          </a:xfrm>
          <a:prstGeom prst="line">
            <a:avLst/>
          </a:prstGeom>
          <a:noFill/>
          <a:ln w="57150">
            <a:solidFill>
              <a:schemeClr val="accent2"/>
            </a:solidFill>
            <a:round/>
            <a:headEnd/>
            <a:tailEnd/>
          </a:ln>
          <a:effectLst/>
        </p:spPr>
        <p:txBody>
          <a:bodyPr wrap="none" anchor="ctr"/>
          <a:lstStyle/>
          <a:p>
            <a:endParaRPr lang="fr-FR"/>
          </a:p>
        </p:txBody>
      </p:sp>
      <p:sp>
        <p:nvSpPr>
          <p:cNvPr id="308333" name="Line 109"/>
          <p:cNvSpPr>
            <a:spLocks noChangeShapeType="1"/>
          </p:cNvSpPr>
          <p:nvPr/>
        </p:nvSpPr>
        <p:spPr bwMode="auto">
          <a:xfrm flipH="1">
            <a:off x="6299200" y="3429000"/>
            <a:ext cx="228600" cy="381000"/>
          </a:xfrm>
          <a:prstGeom prst="line">
            <a:avLst/>
          </a:prstGeom>
          <a:noFill/>
          <a:ln w="57150">
            <a:solidFill>
              <a:schemeClr val="accent2"/>
            </a:solidFill>
            <a:round/>
            <a:headEnd/>
            <a:tailEnd/>
          </a:ln>
          <a:effectLst/>
        </p:spPr>
        <p:txBody>
          <a:bodyPr wrap="none" anchor="ctr"/>
          <a:lstStyle/>
          <a:p>
            <a:endParaRPr lang="fr-FR"/>
          </a:p>
        </p:txBody>
      </p:sp>
      <p:sp>
        <p:nvSpPr>
          <p:cNvPr id="308334" name="Line 110"/>
          <p:cNvSpPr>
            <a:spLocks noChangeShapeType="1"/>
          </p:cNvSpPr>
          <p:nvPr/>
        </p:nvSpPr>
        <p:spPr bwMode="auto">
          <a:xfrm>
            <a:off x="7383463" y="3429000"/>
            <a:ext cx="219075" cy="228600"/>
          </a:xfrm>
          <a:prstGeom prst="line">
            <a:avLst/>
          </a:prstGeom>
          <a:noFill/>
          <a:ln w="57150">
            <a:solidFill>
              <a:srgbClr val="990000"/>
            </a:solidFill>
            <a:prstDash val="sysDot"/>
            <a:round/>
            <a:headEnd/>
            <a:tailEnd/>
          </a:ln>
          <a:effectLst/>
        </p:spPr>
        <p:txBody>
          <a:bodyPr wrap="none" anchor="ctr"/>
          <a:lstStyle/>
          <a:p>
            <a:endParaRPr lang="fr-FR"/>
          </a:p>
        </p:txBody>
      </p:sp>
      <p:sp>
        <p:nvSpPr>
          <p:cNvPr id="308335" name="Line 111"/>
          <p:cNvSpPr>
            <a:spLocks noChangeShapeType="1"/>
          </p:cNvSpPr>
          <p:nvPr/>
        </p:nvSpPr>
        <p:spPr bwMode="auto">
          <a:xfrm>
            <a:off x="7196138" y="5715000"/>
            <a:ext cx="381000" cy="228600"/>
          </a:xfrm>
          <a:prstGeom prst="line">
            <a:avLst/>
          </a:prstGeom>
          <a:noFill/>
          <a:ln w="57150">
            <a:solidFill>
              <a:schemeClr val="accent2"/>
            </a:solidFill>
            <a:round/>
            <a:headEnd/>
            <a:tailEnd/>
          </a:ln>
          <a:effectLst/>
        </p:spPr>
        <p:txBody>
          <a:bodyPr wrap="none" anchor="ctr"/>
          <a:lstStyle/>
          <a:p>
            <a:endParaRPr lang="fr-FR"/>
          </a:p>
        </p:txBody>
      </p:sp>
      <p:sp>
        <p:nvSpPr>
          <p:cNvPr id="308336" name="Freeform 112"/>
          <p:cNvSpPr>
            <a:spLocks/>
          </p:cNvSpPr>
          <p:nvPr/>
        </p:nvSpPr>
        <p:spPr bwMode="auto">
          <a:xfrm rot="7565671">
            <a:off x="8162925" y="4654550"/>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37" name="Oval 113"/>
          <p:cNvSpPr>
            <a:spLocks noChangeArrowheads="1"/>
          </p:cNvSpPr>
          <p:nvPr/>
        </p:nvSpPr>
        <p:spPr bwMode="auto">
          <a:xfrm rot="7565671">
            <a:off x="8336757" y="4795043"/>
            <a:ext cx="152400" cy="163513"/>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338" name="Freeform 114"/>
          <p:cNvSpPr>
            <a:spLocks/>
          </p:cNvSpPr>
          <p:nvPr/>
        </p:nvSpPr>
        <p:spPr bwMode="auto">
          <a:xfrm rot="7565671">
            <a:off x="7675563" y="4806950"/>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39" name="Oval 115"/>
          <p:cNvSpPr>
            <a:spLocks noChangeArrowheads="1"/>
          </p:cNvSpPr>
          <p:nvPr/>
        </p:nvSpPr>
        <p:spPr bwMode="auto">
          <a:xfrm rot="7565671">
            <a:off x="7849394" y="4947444"/>
            <a:ext cx="152400" cy="163512"/>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340" name="Freeform 116"/>
          <p:cNvSpPr>
            <a:spLocks/>
          </p:cNvSpPr>
          <p:nvPr/>
        </p:nvSpPr>
        <p:spPr bwMode="auto">
          <a:xfrm rot="-7311877">
            <a:off x="7620000" y="5537200"/>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41" name="Oval 117"/>
          <p:cNvSpPr>
            <a:spLocks noChangeArrowheads="1"/>
          </p:cNvSpPr>
          <p:nvPr/>
        </p:nvSpPr>
        <p:spPr bwMode="auto">
          <a:xfrm rot="-7311877">
            <a:off x="7792244" y="5695157"/>
            <a:ext cx="152400" cy="163512"/>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42" name="Freeform 118"/>
          <p:cNvSpPr>
            <a:spLocks/>
          </p:cNvSpPr>
          <p:nvPr/>
        </p:nvSpPr>
        <p:spPr bwMode="auto">
          <a:xfrm rot="-33002798">
            <a:off x="7934325" y="5434013"/>
            <a:ext cx="496888"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43" name="Oval 119"/>
          <p:cNvSpPr>
            <a:spLocks noChangeArrowheads="1"/>
          </p:cNvSpPr>
          <p:nvPr/>
        </p:nvSpPr>
        <p:spPr bwMode="auto">
          <a:xfrm rot="-33002798">
            <a:off x="8124825" y="5557838"/>
            <a:ext cx="161925" cy="1524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44" name="Freeform 120"/>
          <p:cNvSpPr>
            <a:spLocks/>
          </p:cNvSpPr>
          <p:nvPr/>
        </p:nvSpPr>
        <p:spPr bwMode="auto">
          <a:xfrm rot="5337102">
            <a:off x="7402513" y="5303838"/>
            <a:ext cx="533400" cy="4889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45" name="Oval 121"/>
          <p:cNvSpPr>
            <a:spLocks noChangeArrowheads="1"/>
          </p:cNvSpPr>
          <p:nvPr/>
        </p:nvSpPr>
        <p:spPr bwMode="auto">
          <a:xfrm rot="5337102">
            <a:off x="7571581" y="5434807"/>
            <a:ext cx="174625" cy="176212"/>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46" name="Freeform 122"/>
          <p:cNvSpPr>
            <a:spLocks/>
          </p:cNvSpPr>
          <p:nvPr/>
        </p:nvSpPr>
        <p:spPr bwMode="auto">
          <a:xfrm rot="6249437">
            <a:off x="7937500" y="5073650"/>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47" name="Oval 123"/>
          <p:cNvSpPr>
            <a:spLocks noChangeArrowheads="1"/>
          </p:cNvSpPr>
          <p:nvPr/>
        </p:nvSpPr>
        <p:spPr bwMode="auto">
          <a:xfrm rot="6249437">
            <a:off x="8108157" y="5206206"/>
            <a:ext cx="152400" cy="163513"/>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348" name="Freeform 124"/>
          <p:cNvSpPr>
            <a:spLocks/>
          </p:cNvSpPr>
          <p:nvPr/>
        </p:nvSpPr>
        <p:spPr bwMode="auto">
          <a:xfrm rot="6850496">
            <a:off x="8293100" y="5087938"/>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49" name="Oval 125"/>
          <p:cNvSpPr>
            <a:spLocks noChangeArrowheads="1"/>
          </p:cNvSpPr>
          <p:nvPr/>
        </p:nvSpPr>
        <p:spPr bwMode="auto">
          <a:xfrm rot="6850496">
            <a:off x="8465344" y="5223669"/>
            <a:ext cx="152400" cy="163512"/>
          </a:xfrm>
          <a:prstGeom prst="ellipse">
            <a:avLst/>
          </a:prstGeom>
          <a:solidFill>
            <a:srgbClr val="990000"/>
          </a:solidFill>
          <a:ln w="9525">
            <a:solidFill>
              <a:schemeClr val="tx1"/>
            </a:solidFill>
            <a:round/>
            <a:headEnd/>
            <a:tailEnd/>
          </a:ln>
          <a:effectLst/>
        </p:spPr>
        <p:txBody>
          <a:bodyPr wrap="none" anchor="ctr"/>
          <a:lstStyle/>
          <a:p>
            <a:endParaRPr lang="fr-FR"/>
          </a:p>
        </p:txBody>
      </p:sp>
      <p:grpSp>
        <p:nvGrpSpPr>
          <p:cNvPr id="7" name="Group 126"/>
          <p:cNvGrpSpPr>
            <a:grpSpLocks/>
          </p:cNvGrpSpPr>
          <p:nvPr/>
        </p:nvGrpSpPr>
        <p:grpSpPr bwMode="auto">
          <a:xfrm>
            <a:off x="7437438" y="4648200"/>
            <a:ext cx="487362" cy="228600"/>
            <a:chOff x="4712" y="1964"/>
            <a:chExt cx="288" cy="144"/>
          </a:xfrm>
        </p:grpSpPr>
        <p:sp>
          <p:nvSpPr>
            <p:cNvPr id="308351" name="Freeform 127"/>
            <p:cNvSpPr>
              <a:spLocks/>
            </p:cNvSpPr>
            <p:nvPr/>
          </p:nvSpPr>
          <p:spPr bwMode="auto">
            <a:xfrm rot="1869804">
              <a:off x="4712" y="1964"/>
              <a:ext cx="288" cy="144"/>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52" name="Oval 128"/>
            <p:cNvSpPr>
              <a:spLocks noChangeArrowheads="1"/>
            </p:cNvSpPr>
            <p:nvPr/>
          </p:nvSpPr>
          <p:spPr bwMode="auto">
            <a:xfrm rot="1869804">
              <a:off x="4787" y="2001"/>
              <a:ext cx="96" cy="96"/>
            </a:xfrm>
            <a:prstGeom prst="ellipse">
              <a:avLst/>
            </a:prstGeom>
            <a:solidFill>
              <a:srgbClr val="CC99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sp>
        <p:nvSpPr>
          <p:cNvPr id="308353" name="Line 129"/>
          <p:cNvSpPr>
            <a:spLocks noChangeShapeType="1"/>
          </p:cNvSpPr>
          <p:nvPr/>
        </p:nvSpPr>
        <p:spPr bwMode="auto">
          <a:xfrm flipV="1">
            <a:off x="8494713" y="5486400"/>
            <a:ext cx="271462" cy="381000"/>
          </a:xfrm>
          <a:prstGeom prst="line">
            <a:avLst/>
          </a:prstGeom>
          <a:noFill/>
          <a:ln w="57150">
            <a:solidFill>
              <a:schemeClr val="accent2"/>
            </a:solidFill>
            <a:round/>
            <a:headEnd/>
            <a:tailEnd/>
          </a:ln>
          <a:effectLst/>
        </p:spPr>
        <p:txBody>
          <a:bodyPr wrap="none" anchor="ctr"/>
          <a:lstStyle/>
          <a:p>
            <a:endParaRPr lang="fr-FR"/>
          </a:p>
        </p:txBody>
      </p:sp>
      <p:sp>
        <p:nvSpPr>
          <p:cNvPr id="308354" name="Line 130"/>
          <p:cNvSpPr>
            <a:spLocks noChangeShapeType="1"/>
          </p:cNvSpPr>
          <p:nvPr/>
        </p:nvSpPr>
        <p:spPr bwMode="auto">
          <a:xfrm>
            <a:off x="7762875" y="6019800"/>
            <a:ext cx="488950" cy="0"/>
          </a:xfrm>
          <a:prstGeom prst="line">
            <a:avLst/>
          </a:prstGeom>
          <a:noFill/>
          <a:ln w="57150">
            <a:solidFill>
              <a:schemeClr val="accent2"/>
            </a:solidFill>
            <a:round/>
            <a:headEnd/>
            <a:tailEnd/>
          </a:ln>
          <a:effectLst/>
        </p:spPr>
        <p:txBody>
          <a:bodyPr wrap="none" anchor="ctr"/>
          <a:lstStyle/>
          <a:p>
            <a:endParaRPr lang="fr-FR"/>
          </a:p>
        </p:txBody>
      </p:sp>
      <p:sp>
        <p:nvSpPr>
          <p:cNvPr id="308355" name="Freeform 131"/>
          <p:cNvSpPr>
            <a:spLocks/>
          </p:cNvSpPr>
          <p:nvPr/>
        </p:nvSpPr>
        <p:spPr bwMode="auto">
          <a:xfrm rot="1869804">
            <a:off x="7518400" y="5105400"/>
            <a:ext cx="488950" cy="2286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56" name="Oval 132"/>
          <p:cNvSpPr>
            <a:spLocks noChangeArrowheads="1"/>
          </p:cNvSpPr>
          <p:nvPr/>
        </p:nvSpPr>
        <p:spPr bwMode="auto">
          <a:xfrm rot="1869804">
            <a:off x="7645400" y="5164138"/>
            <a:ext cx="161925" cy="152400"/>
          </a:xfrm>
          <a:prstGeom prst="ellipse">
            <a:avLst/>
          </a:prstGeom>
          <a:solidFill>
            <a:srgbClr val="CC99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nvGrpSpPr>
          <p:cNvPr id="8" name="Group 133"/>
          <p:cNvGrpSpPr>
            <a:grpSpLocks/>
          </p:cNvGrpSpPr>
          <p:nvPr/>
        </p:nvGrpSpPr>
        <p:grpSpPr bwMode="auto">
          <a:xfrm>
            <a:off x="8115300" y="4495800"/>
            <a:ext cx="488950" cy="228600"/>
            <a:chOff x="4712" y="1964"/>
            <a:chExt cx="288" cy="144"/>
          </a:xfrm>
        </p:grpSpPr>
        <p:sp>
          <p:nvSpPr>
            <p:cNvPr id="308358" name="Freeform 134"/>
            <p:cNvSpPr>
              <a:spLocks/>
            </p:cNvSpPr>
            <p:nvPr/>
          </p:nvSpPr>
          <p:spPr bwMode="auto">
            <a:xfrm rot="1869804">
              <a:off x="4712" y="1964"/>
              <a:ext cx="288" cy="144"/>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59" name="Oval 135"/>
            <p:cNvSpPr>
              <a:spLocks noChangeArrowheads="1"/>
            </p:cNvSpPr>
            <p:nvPr/>
          </p:nvSpPr>
          <p:spPr bwMode="auto">
            <a:xfrm rot="1869804">
              <a:off x="4787" y="2001"/>
              <a:ext cx="96" cy="96"/>
            </a:xfrm>
            <a:prstGeom prst="ellipse">
              <a:avLst/>
            </a:prstGeom>
            <a:solidFill>
              <a:srgbClr val="CC99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sp>
        <p:nvSpPr>
          <p:cNvPr id="308360" name="Freeform 136"/>
          <p:cNvSpPr>
            <a:spLocks/>
          </p:cNvSpPr>
          <p:nvPr/>
        </p:nvSpPr>
        <p:spPr bwMode="auto">
          <a:xfrm rot="1869804">
            <a:off x="8251825" y="5029200"/>
            <a:ext cx="487363" cy="2286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61" name="Oval 137"/>
          <p:cNvSpPr>
            <a:spLocks noChangeArrowheads="1"/>
          </p:cNvSpPr>
          <p:nvPr/>
        </p:nvSpPr>
        <p:spPr bwMode="auto">
          <a:xfrm rot="1869804">
            <a:off x="8377238" y="5087938"/>
            <a:ext cx="163512" cy="152400"/>
          </a:xfrm>
          <a:prstGeom prst="ellipse">
            <a:avLst/>
          </a:prstGeom>
          <a:solidFill>
            <a:srgbClr val="CC99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nvGrpSpPr>
          <p:cNvPr id="9" name="Group 138"/>
          <p:cNvGrpSpPr>
            <a:grpSpLocks/>
          </p:cNvGrpSpPr>
          <p:nvPr/>
        </p:nvGrpSpPr>
        <p:grpSpPr bwMode="auto">
          <a:xfrm>
            <a:off x="7924800" y="4648200"/>
            <a:ext cx="488950" cy="228600"/>
            <a:chOff x="4712" y="1964"/>
            <a:chExt cx="288" cy="144"/>
          </a:xfrm>
        </p:grpSpPr>
        <p:sp>
          <p:nvSpPr>
            <p:cNvPr id="308363" name="Freeform 139"/>
            <p:cNvSpPr>
              <a:spLocks/>
            </p:cNvSpPr>
            <p:nvPr/>
          </p:nvSpPr>
          <p:spPr bwMode="auto">
            <a:xfrm rot="1869804">
              <a:off x="4712" y="1964"/>
              <a:ext cx="288" cy="144"/>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64" name="Oval 140"/>
            <p:cNvSpPr>
              <a:spLocks noChangeArrowheads="1"/>
            </p:cNvSpPr>
            <p:nvPr/>
          </p:nvSpPr>
          <p:spPr bwMode="auto">
            <a:xfrm rot="1869804">
              <a:off x="4787" y="2001"/>
              <a:ext cx="96" cy="96"/>
            </a:xfrm>
            <a:prstGeom prst="ellipse">
              <a:avLst/>
            </a:prstGeom>
            <a:solidFill>
              <a:srgbClr val="CC9900"/>
            </a:solidFill>
            <a:ln w="9525">
              <a:solidFill>
                <a:schemeClr val="tx1"/>
              </a:solidFill>
              <a:round/>
              <a:headEnd/>
              <a:tailEnd/>
            </a:ln>
            <a:effectLst/>
          </p:spPr>
          <p:txBody>
            <a:bodyPr wrap="none" anchor="ctr"/>
            <a:lstStyle/>
            <a:p>
              <a:pPr algn="ctr" eaLnBrk="0" hangingPunct="0"/>
              <a:endParaRPr lang="fr-FR" sz="2400">
                <a:solidFill>
                  <a:srgbClr val="CC9900"/>
                </a:solidFill>
                <a:latin typeface="Times New Roman" pitchFamily="18" charset="0"/>
              </a:endParaRPr>
            </a:p>
          </p:txBody>
        </p:sp>
      </p:grpSp>
      <p:sp>
        <p:nvSpPr>
          <p:cNvPr id="308365" name="Line 141"/>
          <p:cNvSpPr>
            <a:spLocks noChangeShapeType="1"/>
          </p:cNvSpPr>
          <p:nvPr/>
        </p:nvSpPr>
        <p:spPr bwMode="auto">
          <a:xfrm>
            <a:off x="8839200" y="4876800"/>
            <a:ext cx="0" cy="381000"/>
          </a:xfrm>
          <a:prstGeom prst="line">
            <a:avLst/>
          </a:prstGeom>
          <a:noFill/>
          <a:ln w="57150">
            <a:solidFill>
              <a:srgbClr val="990000"/>
            </a:solidFill>
            <a:prstDash val="sysDot"/>
            <a:round/>
            <a:headEnd/>
            <a:tailEnd/>
          </a:ln>
          <a:effectLst/>
        </p:spPr>
        <p:txBody>
          <a:bodyPr wrap="none" anchor="ctr"/>
          <a:lstStyle/>
          <a:p>
            <a:endParaRPr lang="fr-FR"/>
          </a:p>
        </p:txBody>
      </p:sp>
      <p:sp>
        <p:nvSpPr>
          <p:cNvPr id="308366" name="Line 142"/>
          <p:cNvSpPr>
            <a:spLocks noChangeShapeType="1"/>
          </p:cNvSpPr>
          <p:nvPr/>
        </p:nvSpPr>
        <p:spPr bwMode="auto">
          <a:xfrm flipH="1">
            <a:off x="7246938" y="4495800"/>
            <a:ext cx="217487" cy="457200"/>
          </a:xfrm>
          <a:prstGeom prst="line">
            <a:avLst/>
          </a:prstGeom>
          <a:noFill/>
          <a:ln w="57150">
            <a:solidFill>
              <a:srgbClr val="990000"/>
            </a:solidFill>
            <a:prstDash val="sysDot"/>
            <a:round/>
            <a:headEnd/>
            <a:tailEnd/>
          </a:ln>
          <a:effectLst/>
        </p:spPr>
        <p:txBody>
          <a:bodyPr wrap="none" anchor="ctr"/>
          <a:lstStyle/>
          <a:p>
            <a:endParaRPr lang="fr-FR"/>
          </a:p>
        </p:txBody>
      </p:sp>
      <p:sp>
        <p:nvSpPr>
          <p:cNvPr id="308367" name="Freeform 143"/>
          <p:cNvSpPr>
            <a:spLocks/>
          </p:cNvSpPr>
          <p:nvPr/>
        </p:nvSpPr>
        <p:spPr bwMode="auto">
          <a:xfrm rot="7565671">
            <a:off x="7240588" y="5111750"/>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68" name="Oval 144"/>
          <p:cNvSpPr>
            <a:spLocks noChangeArrowheads="1"/>
          </p:cNvSpPr>
          <p:nvPr/>
        </p:nvSpPr>
        <p:spPr bwMode="auto">
          <a:xfrm rot="7565671">
            <a:off x="7450138" y="5272087"/>
            <a:ext cx="134938" cy="106363"/>
          </a:xfrm>
          <a:prstGeom prst="ellipse">
            <a:avLst/>
          </a:prstGeom>
          <a:solidFill>
            <a:srgbClr val="990000"/>
          </a:solidFill>
          <a:ln w="9525">
            <a:solidFill>
              <a:srgbClr val="990000"/>
            </a:solidFill>
            <a:round/>
            <a:headEnd/>
            <a:tailEnd/>
          </a:ln>
          <a:effectLst/>
        </p:spPr>
        <p:txBody>
          <a:bodyPr wrap="none" anchor="ctr"/>
          <a:lstStyle/>
          <a:p>
            <a:endParaRPr lang="fr-FR"/>
          </a:p>
        </p:txBody>
      </p:sp>
      <p:sp>
        <p:nvSpPr>
          <p:cNvPr id="308369" name="Freeform 145"/>
          <p:cNvSpPr>
            <a:spLocks/>
          </p:cNvSpPr>
          <p:nvPr/>
        </p:nvSpPr>
        <p:spPr bwMode="auto">
          <a:xfrm rot="7565671">
            <a:off x="7675563" y="4502150"/>
            <a:ext cx="463550" cy="45085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70" name="Oval 146"/>
          <p:cNvSpPr>
            <a:spLocks noChangeArrowheads="1"/>
          </p:cNvSpPr>
          <p:nvPr/>
        </p:nvSpPr>
        <p:spPr bwMode="auto">
          <a:xfrm rot="7565671">
            <a:off x="7849394" y="4642644"/>
            <a:ext cx="152400" cy="163512"/>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371" name="Text Box 147"/>
          <p:cNvSpPr txBox="1">
            <a:spLocks noChangeArrowheads="1"/>
          </p:cNvSpPr>
          <p:nvPr/>
        </p:nvSpPr>
        <p:spPr bwMode="auto">
          <a:xfrm>
            <a:off x="533400" y="6248400"/>
            <a:ext cx="3725863" cy="366713"/>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Gene Mutation- a rare event</a:t>
            </a:r>
            <a:endParaRPr lang="en-US">
              <a:latin typeface="Times New Roman" pitchFamily="18" charset="0"/>
            </a:endParaRPr>
          </a:p>
        </p:txBody>
      </p:sp>
      <p:sp>
        <p:nvSpPr>
          <p:cNvPr id="308372" name="Text Box 148"/>
          <p:cNvSpPr txBox="1">
            <a:spLocks noChangeArrowheads="1"/>
          </p:cNvSpPr>
          <p:nvPr/>
        </p:nvSpPr>
        <p:spPr bwMode="auto">
          <a:xfrm>
            <a:off x="4953000" y="6248400"/>
            <a:ext cx="3843338" cy="366713"/>
          </a:xfrm>
          <a:prstGeom prst="rect">
            <a:avLst/>
          </a:prstGeom>
          <a:noFill/>
          <a:ln w="9525">
            <a:noFill/>
            <a:miter lim="800000"/>
            <a:headEnd/>
            <a:tailEnd/>
          </a:ln>
          <a:effectLst/>
        </p:spPr>
        <p:txBody>
          <a:bodyPr>
            <a:spAutoFit/>
          </a:bodyPr>
          <a:lstStyle/>
          <a:p>
            <a:pPr eaLnBrk="0" hangingPunct="0">
              <a:spcBef>
                <a:spcPct val="50000"/>
              </a:spcBef>
            </a:pPr>
            <a:r>
              <a:rPr lang="en-US" b="1">
                <a:latin typeface="Times New Roman" pitchFamily="18" charset="0"/>
              </a:rPr>
              <a:t>Tissue response- a frequent event</a:t>
            </a:r>
            <a:endParaRPr lang="en-US">
              <a:solidFill>
                <a:schemeClr val="accent2"/>
              </a:solidFill>
              <a:latin typeface="Times New Roman" pitchFamily="18" charset="0"/>
            </a:endParaRPr>
          </a:p>
        </p:txBody>
      </p:sp>
      <p:sp>
        <p:nvSpPr>
          <p:cNvPr id="308373" name="Freeform 149"/>
          <p:cNvSpPr>
            <a:spLocks/>
          </p:cNvSpPr>
          <p:nvPr/>
        </p:nvSpPr>
        <p:spPr bwMode="auto">
          <a:xfrm rot="-2825166">
            <a:off x="5445919" y="2202656"/>
            <a:ext cx="561975" cy="423863"/>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74" name="Oval 150"/>
          <p:cNvSpPr>
            <a:spLocks noChangeArrowheads="1"/>
          </p:cNvSpPr>
          <p:nvPr/>
        </p:nvSpPr>
        <p:spPr bwMode="auto">
          <a:xfrm rot="-2825166">
            <a:off x="5622132" y="2361406"/>
            <a:ext cx="184150" cy="15398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75" name="Freeform 151"/>
          <p:cNvSpPr>
            <a:spLocks/>
          </p:cNvSpPr>
          <p:nvPr/>
        </p:nvSpPr>
        <p:spPr bwMode="auto">
          <a:xfrm rot="-5995644">
            <a:off x="5217319" y="2750344"/>
            <a:ext cx="561975" cy="423863"/>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76" name="Oval 152"/>
          <p:cNvSpPr>
            <a:spLocks noChangeArrowheads="1"/>
          </p:cNvSpPr>
          <p:nvPr/>
        </p:nvSpPr>
        <p:spPr bwMode="auto">
          <a:xfrm rot="-5995644">
            <a:off x="5415757" y="2909094"/>
            <a:ext cx="184150" cy="15398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77" name="Freeform 153"/>
          <p:cNvSpPr>
            <a:spLocks/>
          </p:cNvSpPr>
          <p:nvPr/>
        </p:nvSpPr>
        <p:spPr bwMode="auto">
          <a:xfrm rot="-31686563">
            <a:off x="5591175" y="2730500"/>
            <a:ext cx="465138" cy="512763"/>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78" name="Oval 154"/>
          <p:cNvSpPr>
            <a:spLocks noChangeArrowheads="1"/>
          </p:cNvSpPr>
          <p:nvPr/>
        </p:nvSpPr>
        <p:spPr bwMode="auto">
          <a:xfrm rot="-31686563">
            <a:off x="5770563" y="2890838"/>
            <a:ext cx="152400" cy="185737"/>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79" name="Freeform 155"/>
          <p:cNvSpPr>
            <a:spLocks/>
          </p:cNvSpPr>
          <p:nvPr/>
        </p:nvSpPr>
        <p:spPr bwMode="auto">
          <a:xfrm rot="6653336">
            <a:off x="5086350" y="2406650"/>
            <a:ext cx="647700" cy="457200"/>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80" name="Oval 156"/>
          <p:cNvSpPr>
            <a:spLocks noChangeArrowheads="1"/>
          </p:cNvSpPr>
          <p:nvPr/>
        </p:nvSpPr>
        <p:spPr bwMode="auto">
          <a:xfrm rot="6653336">
            <a:off x="5304631" y="2520157"/>
            <a:ext cx="214313" cy="1651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308381" name="Freeform 157"/>
          <p:cNvSpPr>
            <a:spLocks/>
          </p:cNvSpPr>
          <p:nvPr/>
        </p:nvSpPr>
        <p:spPr bwMode="auto">
          <a:xfrm rot="7565671">
            <a:off x="5751513" y="2389188"/>
            <a:ext cx="561975" cy="422275"/>
          </a:xfrm>
          <a:custGeom>
            <a:avLst/>
            <a:gdLst/>
            <a:ahLst/>
            <a:cxnLst>
              <a:cxn ang="0">
                <a:pos x="84" y="29"/>
              </a:cxn>
              <a:cxn ang="0">
                <a:pos x="0" y="173"/>
              </a:cxn>
              <a:cxn ang="0">
                <a:pos x="12" y="221"/>
              </a:cxn>
              <a:cxn ang="0">
                <a:pos x="48" y="233"/>
              </a:cxn>
              <a:cxn ang="0">
                <a:pos x="144" y="245"/>
              </a:cxn>
              <a:cxn ang="0">
                <a:pos x="204" y="257"/>
              </a:cxn>
              <a:cxn ang="0">
                <a:pos x="276" y="245"/>
              </a:cxn>
              <a:cxn ang="0">
                <a:pos x="264" y="149"/>
              </a:cxn>
              <a:cxn ang="0">
                <a:pos x="168" y="5"/>
              </a:cxn>
              <a:cxn ang="0">
                <a:pos x="84" y="29"/>
              </a:cxn>
            </a:cxnLst>
            <a:rect l="0" t="0" r="r" b="b"/>
            <a:pathLst>
              <a:path w="292" h="266">
                <a:moveTo>
                  <a:pt x="84" y="29"/>
                </a:moveTo>
                <a:cubicBezTo>
                  <a:pt x="51" y="79"/>
                  <a:pt x="18" y="118"/>
                  <a:pt x="0" y="173"/>
                </a:cubicBezTo>
                <a:cubicBezTo>
                  <a:pt x="4" y="189"/>
                  <a:pt x="2" y="208"/>
                  <a:pt x="12" y="221"/>
                </a:cubicBezTo>
                <a:cubicBezTo>
                  <a:pt x="20" y="231"/>
                  <a:pt x="36" y="231"/>
                  <a:pt x="48" y="233"/>
                </a:cubicBezTo>
                <a:cubicBezTo>
                  <a:pt x="80" y="239"/>
                  <a:pt x="112" y="240"/>
                  <a:pt x="144" y="245"/>
                </a:cubicBezTo>
                <a:cubicBezTo>
                  <a:pt x="164" y="248"/>
                  <a:pt x="184" y="253"/>
                  <a:pt x="204" y="257"/>
                </a:cubicBezTo>
                <a:cubicBezTo>
                  <a:pt x="228" y="253"/>
                  <a:pt x="264" y="266"/>
                  <a:pt x="276" y="245"/>
                </a:cubicBezTo>
                <a:cubicBezTo>
                  <a:pt x="292" y="217"/>
                  <a:pt x="270" y="181"/>
                  <a:pt x="264" y="149"/>
                </a:cubicBezTo>
                <a:cubicBezTo>
                  <a:pt x="253" y="90"/>
                  <a:pt x="209" y="46"/>
                  <a:pt x="168" y="5"/>
                </a:cubicBezTo>
                <a:cubicBezTo>
                  <a:pt x="90" y="18"/>
                  <a:pt x="113" y="0"/>
                  <a:pt x="84" y="29"/>
                </a:cubicBezTo>
                <a:close/>
              </a:path>
            </a:pathLst>
          </a:custGeom>
          <a:solidFill>
            <a:srgbClr val="FFFF99"/>
          </a:solidFill>
          <a:ln w="9525">
            <a:solidFill>
              <a:schemeClr val="tx1"/>
            </a:solidFill>
            <a:round/>
            <a:headEnd/>
            <a:tailEnd/>
          </a:ln>
          <a:effectLst/>
        </p:spPr>
        <p:txBody>
          <a:bodyPr wrap="none" anchor="ctr"/>
          <a:lstStyle/>
          <a:p>
            <a:endParaRPr lang="fr-FR"/>
          </a:p>
        </p:txBody>
      </p:sp>
      <p:sp>
        <p:nvSpPr>
          <p:cNvPr id="308382" name="Oval 158"/>
          <p:cNvSpPr>
            <a:spLocks noChangeArrowheads="1"/>
          </p:cNvSpPr>
          <p:nvPr/>
        </p:nvSpPr>
        <p:spPr bwMode="auto">
          <a:xfrm rot="7565671">
            <a:off x="5948363" y="2497138"/>
            <a:ext cx="184150" cy="152400"/>
          </a:xfrm>
          <a:prstGeom prst="ellipse">
            <a:avLst/>
          </a:prstGeom>
          <a:solidFill>
            <a:srgbClr val="990000"/>
          </a:solidFill>
          <a:ln w="9525">
            <a:solidFill>
              <a:schemeClr val="tx1"/>
            </a:solidFill>
            <a:round/>
            <a:headEnd/>
            <a:tailEnd/>
          </a:ln>
          <a:effectLst/>
        </p:spPr>
        <p:txBody>
          <a:bodyPr wrap="none" anchor="ctr"/>
          <a:lstStyle/>
          <a:p>
            <a:endParaRPr lang="fr-FR"/>
          </a:p>
        </p:txBody>
      </p:sp>
      <p:sp>
        <p:nvSpPr>
          <p:cNvPr id="308383" name="Line 159"/>
          <p:cNvSpPr>
            <a:spLocks noChangeShapeType="1"/>
          </p:cNvSpPr>
          <p:nvPr/>
        </p:nvSpPr>
        <p:spPr bwMode="auto">
          <a:xfrm>
            <a:off x="5105400" y="3048000"/>
            <a:ext cx="381000" cy="277813"/>
          </a:xfrm>
          <a:prstGeom prst="line">
            <a:avLst/>
          </a:prstGeom>
          <a:noFill/>
          <a:ln w="57150">
            <a:solidFill>
              <a:schemeClr val="accent2"/>
            </a:solidFill>
            <a:round/>
            <a:headEnd/>
            <a:tailEnd/>
          </a:ln>
          <a:effectLst/>
        </p:spPr>
        <p:txBody>
          <a:bodyPr wrap="none" anchor="ctr"/>
          <a:lstStyle/>
          <a:p>
            <a:endParaRPr lang="fr-FR"/>
          </a:p>
        </p:txBody>
      </p:sp>
      <p:sp>
        <p:nvSpPr>
          <p:cNvPr id="308384" name="Line 160"/>
          <p:cNvSpPr>
            <a:spLocks noChangeShapeType="1"/>
          </p:cNvSpPr>
          <p:nvPr/>
        </p:nvSpPr>
        <p:spPr bwMode="auto">
          <a:xfrm flipV="1">
            <a:off x="5867400" y="2895600"/>
            <a:ext cx="457200" cy="461963"/>
          </a:xfrm>
          <a:prstGeom prst="line">
            <a:avLst/>
          </a:prstGeom>
          <a:noFill/>
          <a:ln w="57150">
            <a:solidFill>
              <a:schemeClr val="accent2"/>
            </a:solidFill>
            <a:round/>
            <a:headEnd/>
            <a:tailEnd/>
          </a:ln>
          <a:effectLst/>
        </p:spPr>
        <p:txBody>
          <a:bodyPr wrap="none" anchor="ctr"/>
          <a:lstStyle/>
          <a:p>
            <a:endParaRPr lang="fr-FR"/>
          </a:p>
        </p:txBody>
      </p:sp>
      <p:sp>
        <p:nvSpPr>
          <p:cNvPr id="308385" name="Line 161"/>
          <p:cNvSpPr>
            <a:spLocks noChangeShapeType="1"/>
          </p:cNvSpPr>
          <p:nvPr/>
        </p:nvSpPr>
        <p:spPr bwMode="auto">
          <a:xfrm>
            <a:off x="6248400" y="2209800"/>
            <a:ext cx="152400" cy="461963"/>
          </a:xfrm>
          <a:prstGeom prst="line">
            <a:avLst/>
          </a:prstGeom>
          <a:noFill/>
          <a:ln w="57150">
            <a:solidFill>
              <a:srgbClr val="990000"/>
            </a:solidFill>
            <a:prstDash val="sysDot"/>
            <a:round/>
            <a:headEnd/>
            <a:tailEnd/>
          </a:ln>
          <a:effectLst/>
        </p:spPr>
        <p:txBody>
          <a:bodyPr wrap="none" anchor="ctr"/>
          <a:lstStyle/>
          <a:p>
            <a:endParaRPr lang="fr-FR"/>
          </a:p>
        </p:txBody>
      </p:sp>
      <p:sp>
        <p:nvSpPr>
          <p:cNvPr id="308386" name="Text Box 162"/>
          <p:cNvSpPr txBox="1">
            <a:spLocks noChangeArrowheads="1"/>
          </p:cNvSpPr>
          <p:nvPr/>
        </p:nvSpPr>
        <p:spPr bwMode="auto">
          <a:xfrm>
            <a:off x="4038600" y="3429000"/>
            <a:ext cx="2098675" cy="3968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accent2"/>
                </a:solidFill>
                <a:latin typeface="Times New Roman" pitchFamily="18" charset="0"/>
              </a:rPr>
              <a:t>Gene Activation</a:t>
            </a:r>
            <a:endParaRPr lang="en-US" sz="2000" b="1">
              <a:latin typeface="Times New Roman" pitchFamily="18" charset="0"/>
            </a:endParaRPr>
          </a:p>
        </p:txBody>
      </p:sp>
      <p:sp>
        <p:nvSpPr>
          <p:cNvPr id="308387" name="Text Box 163"/>
          <p:cNvSpPr txBox="1">
            <a:spLocks noChangeArrowheads="1"/>
          </p:cNvSpPr>
          <p:nvPr/>
        </p:nvSpPr>
        <p:spPr bwMode="auto">
          <a:xfrm>
            <a:off x="5257800" y="4038600"/>
            <a:ext cx="1963738" cy="7016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accent2"/>
                </a:solidFill>
                <a:latin typeface="Times New Roman" pitchFamily="18" charset="0"/>
              </a:rPr>
              <a:t>Down Regulation</a:t>
            </a:r>
            <a:endParaRPr lang="en-US" sz="2400">
              <a:latin typeface="Times New Roman" pitchFamily="18" charset="0"/>
            </a:endParaRPr>
          </a:p>
        </p:txBody>
      </p:sp>
      <p:sp>
        <p:nvSpPr>
          <p:cNvPr id="308388" name="Text Box 164"/>
          <p:cNvSpPr txBox="1">
            <a:spLocks noChangeArrowheads="1"/>
          </p:cNvSpPr>
          <p:nvPr/>
        </p:nvSpPr>
        <p:spPr bwMode="auto">
          <a:xfrm>
            <a:off x="533400" y="1524000"/>
            <a:ext cx="2913063" cy="336550"/>
          </a:xfrm>
          <a:prstGeom prst="rect">
            <a:avLst/>
          </a:prstGeom>
          <a:noFill/>
          <a:ln w="9525">
            <a:noFill/>
            <a:miter lim="800000"/>
            <a:headEnd/>
            <a:tailEnd/>
          </a:ln>
          <a:effectLst/>
        </p:spPr>
        <p:txBody>
          <a:bodyPr>
            <a:spAutoFit/>
          </a:bodyPr>
          <a:lstStyle/>
          <a:p>
            <a:pPr eaLnBrk="0" hangingPunct="0">
              <a:spcBef>
                <a:spcPct val="50000"/>
              </a:spcBef>
            </a:pPr>
            <a:r>
              <a:rPr lang="en-US" sz="1600" b="1">
                <a:solidFill>
                  <a:schemeClr val="tx2"/>
                </a:solidFill>
                <a:latin typeface="Times New Roman" pitchFamily="18" charset="0"/>
              </a:rPr>
              <a:t>Single cell origin of cancer</a:t>
            </a:r>
            <a:endParaRPr lang="en-US" sz="2400">
              <a:solidFill>
                <a:schemeClr val="tx2"/>
              </a:solidFill>
              <a:latin typeface="Times New Roman" pitchFamily="18" charset="0"/>
            </a:endParaRPr>
          </a:p>
        </p:txBody>
      </p:sp>
      <p:sp>
        <p:nvSpPr>
          <p:cNvPr id="308389" name="Rectangle 165"/>
          <p:cNvSpPr>
            <a:spLocks noChangeArrowheads="1"/>
          </p:cNvSpPr>
          <p:nvPr/>
        </p:nvSpPr>
        <p:spPr bwMode="auto">
          <a:xfrm>
            <a:off x="3429000" y="2620963"/>
            <a:ext cx="1016000" cy="396875"/>
          </a:xfrm>
          <a:prstGeom prst="rect">
            <a:avLst/>
          </a:prstGeom>
          <a:noFill/>
          <a:ln w="9525">
            <a:noFill/>
            <a:miter lim="800000"/>
            <a:headEnd/>
            <a:tailEnd/>
          </a:ln>
          <a:effectLst/>
        </p:spPr>
        <p:txBody>
          <a:bodyPr wrap="none">
            <a:spAutoFit/>
          </a:bodyPr>
          <a:lstStyle/>
          <a:p>
            <a:pPr eaLnBrk="0" hangingPunct="0"/>
            <a:r>
              <a:rPr lang="en-US" sz="2000" b="1">
                <a:solidFill>
                  <a:schemeClr val="tx2"/>
                </a:solidFill>
                <a:latin typeface="Times New Roman" pitchFamily="18" charset="0"/>
              </a:rPr>
              <a:t>Normal</a:t>
            </a:r>
            <a:endParaRPr lang="en-US" sz="2000" b="1">
              <a:latin typeface="Times New Roman" pitchFamily="18" charset="0"/>
            </a:endParaRPr>
          </a:p>
        </p:txBody>
      </p:sp>
      <p:sp>
        <p:nvSpPr>
          <p:cNvPr id="308390" name="Text Box 166"/>
          <p:cNvSpPr txBox="1">
            <a:spLocks noChangeArrowheads="1"/>
          </p:cNvSpPr>
          <p:nvPr/>
        </p:nvSpPr>
        <p:spPr bwMode="auto">
          <a:xfrm>
            <a:off x="5638800" y="5486400"/>
            <a:ext cx="1490663" cy="3968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accent2"/>
                </a:solidFill>
                <a:latin typeface="Times New Roman" pitchFamily="18" charset="0"/>
              </a:rPr>
              <a:t>Progression</a:t>
            </a:r>
            <a:endParaRPr lang="en-US" sz="2000" b="1">
              <a:solidFill>
                <a:schemeClr val="tx2"/>
              </a:solidFill>
              <a:latin typeface="Times New Roman" pitchFamily="18" charset="0"/>
            </a:endParaRPr>
          </a:p>
        </p:txBody>
      </p:sp>
      <p:sp>
        <p:nvSpPr>
          <p:cNvPr id="308391" name="Line 167"/>
          <p:cNvSpPr>
            <a:spLocks noChangeShapeType="1"/>
          </p:cNvSpPr>
          <p:nvPr/>
        </p:nvSpPr>
        <p:spPr bwMode="auto">
          <a:xfrm>
            <a:off x="5410200" y="2133600"/>
            <a:ext cx="474663" cy="0"/>
          </a:xfrm>
          <a:prstGeom prst="line">
            <a:avLst/>
          </a:prstGeom>
          <a:noFill/>
          <a:ln w="57150">
            <a:solidFill>
              <a:schemeClr val="accent2"/>
            </a:solidFill>
            <a:round/>
            <a:headEnd/>
            <a:tailEnd/>
          </a:ln>
          <a:effectLst/>
        </p:spPr>
        <p:txBody>
          <a:bodyPr wrap="none" anchor="ctr"/>
          <a:lstStyle/>
          <a:p>
            <a:endParaRPr lang="fr-FR"/>
          </a:p>
        </p:txBody>
      </p:sp>
      <p:sp>
        <p:nvSpPr>
          <p:cNvPr id="308392" name="Line 168"/>
          <p:cNvSpPr>
            <a:spLocks noChangeShapeType="1"/>
          </p:cNvSpPr>
          <p:nvPr/>
        </p:nvSpPr>
        <p:spPr bwMode="auto">
          <a:xfrm flipV="1">
            <a:off x="4953000" y="2362200"/>
            <a:ext cx="203200" cy="533400"/>
          </a:xfrm>
          <a:prstGeom prst="line">
            <a:avLst/>
          </a:prstGeom>
          <a:noFill/>
          <a:ln w="57150">
            <a:solidFill>
              <a:schemeClr val="accent2"/>
            </a:solidFill>
            <a:round/>
            <a:headEnd/>
            <a:tailEnd/>
          </a:ln>
          <a:effectLst/>
        </p:spPr>
        <p:txBody>
          <a:bodyPr wrap="none" anchor="ctr"/>
          <a:lstStyle/>
          <a:p>
            <a:endParaRPr lang="fr-FR"/>
          </a:p>
        </p:txBody>
      </p:sp>
      <p:sp>
        <p:nvSpPr>
          <p:cNvPr id="308393" name="Line 169"/>
          <p:cNvSpPr>
            <a:spLocks noChangeShapeType="1"/>
          </p:cNvSpPr>
          <p:nvPr/>
        </p:nvSpPr>
        <p:spPr bwMode="auto">
          <a:xfrm>
            <a:off x="8262938" y="4267200"/>
            <a:ext cx="423862" cy="381000"/>
          </a:xfrm>
          <a:prstGeom prst="line">
            <a:avLst/>
          </a:prstGeom>
          <a:noFill/>
          <a:ln w="57150">
            <a:solidFill>
              <a:srgbClr val="990000"/>
            </a:solidFill>
            <a:round/>
            <a:headEnd/>
            <a:tailEnd/>
          </a:ln>
          <a:effectLst/>
        </p:spPr>
        <p:txBody>
          <a:bodyPr wrap="none" anchor="ctr"/>
          <a:lstStyle/>
          <a:p>
            <a:endParaRPr lang="fr-FR"/>
          </a:p>
        </p:txBody>
      </p:sp>
      <p:sp>
        <p:nvSpPr>
          <p:cNvPr id="308394" name="Line 170"/>
          <p:cNvSpPr>
            <a:spLocks noChangeShapeType="1"/>
          </p:cNvSpPr>
          <p:nvPr/>
        </p:nvSpPr>
        <p:spPr bwMode="auto">
          <a:xfrm flipV="1">
            <a:off x="7653338" y="4343400"/>
            <a:ext cx="474662" cy="76200"/>
          </a:xfrm>
          <a:prstGeom prst="line">
            <a:avLst/>
          </a:prstGeom>
          <a:noFill/>
          <a:ln w="57150">
            <a:solidFill>
              <a:schemeClr val="accent2"/>
            </a:solidFill>
            <a:round/>
            <a:headEnd/>
            <a:tailEnd/>
          </a:ln>
          <a:effectLst/>
        </p:spPr>
        <p:txBody>
          <a:bodyPr wrap="none" anchor="ctr"/>
          <a:lstStyle/>
          <a:p>
            <a:endParaRPr lang="fr-FR"/>
          </a:p>
        </p:txBody>
      </p:sp>
      <p:sp>
        <p:nvSpPr>
          <p:cNvPr id="308395" name="Line 171"/>
          <p:cNvSpPr>
            <a:spLocks noChangeShapeType="1"/>
          </p:cNvSpPr>
          <p:nvPr/>
        </p:nvSpPr>
        <p:spPr bwMode="auto">
          <a:xfrm flipV="1">
            <a:off x="7112000" y="5029200"/>
            <a:ext cx="68263" cy="457200"/>
          </a:xfrm>
          <a:prstGeom prst="line">
            <a:avLst/>
          </a:prstGeom>
          <a:noFill/>
          <a:ln w="57150">
            <a:solidFill>
              <a:schemeClr val="accent2"/>
            </a:solidFill>
            <a:round/>
            <a:headEnd/>
            <a:tailEnd/>
          </a:ln>
          <a:effectLst/>
        </p:spPr>
        <p:txBody>
          <a:bodyPr wrap="none" anchor="ctr"/>
          <a:lstStyle/>
          <a:p>
            <a:endParaRPr lang="fr-FR"/>
          </a:p>
        </p:txBody>
      </p:sp>
      <p:grpSp>
        <p:nvGrpSpPr>
          <p:cNvPr id="10" name="Group 172"/>
          <p:cNvGrpSpPr>
            <a:grpSpLocks/>
          </p:cNvGrpSpPr>
          <p:nvPr/>
        </p:nvGrpSpPr>
        <p:grpSpPr bwMode="auto">
          <a:xfrm>
            <a:off x="304800" y="304800"/>
            <a:ext cx="8382000" cy="762000"/>
            <a:chOff x="338" y="1113"/>
            <a:chExt cx="5055" cy="501"/>
          </a:xfrm>
        </p:grpSpPr>
        <p:sp>
          <p:nvSpPr>
            <p:cNvPr id="308397" name="Rectangle 173"/>
            <p:cNvSpPr>
              <a:spLocks noChangeArrowheads="1"/>
            </p:cNvSpPr>
            <p:nvPr/>
          </p:nvSpPr>
          <p:spPr bwMode="auto">
            <a:xfrm>
              <a:off x="338" y="1165"/>
              <a:ext cx="4626" cy="301"/>
            </a:xfrm>
            <a:prstGeom prst="rect">
              <a:avLst/>
            </a:prstGeom>
            <a:noFill/>
            <a:ln w="9525">
              <a:noFill/>
              <a:miter lim="800000"/>
              <a:headEnd/>
              <a:tailEnd/>
            </a:ln>
            <a:effectLst/>
          </p:spPr>
          <p:txBody>
            <a:bodyPr>
              <a:spAutoFit/>
            </a:bodyPr>
            <a:lstStyle/>
            <a:p>
              <a:pPr eaLnBrk="0" hangingPunct="0"/>
              <a:endParaRPr lang="fr-FR" sz="2400" b="1">
                <a:solidFill>
                  <a:schemeClr val="accent2"/>
                </a:solidFill>
                <a:latin typeface="Times New Roman" pitchFamily="18" charset="0"/>
              </a:endParaRPr>
            </a:p>
          </p:txBody>
        </p:sp>
        <p:sp>
          <p:nvSpPr>
            <p:cNvPr id="308398" name="Rectangle 174"/>
            <p:cNvSpPr>
              <a:spLocks noChangeArrowheads="1"/>
            </p:cNvSpPr>
            <p:nvPr/>
          </p:nvSpPr>
          <p:spPr bwMode="auto">
            <a:xfrm>
              <a:off x="338" y="1480"/>
              <a:ext cx="2595" cy="134"/>
            </a:xfrm>
            <a:prstGeom prst="rect">
              <a:avLst/>
            </a:prstGeom>
            <a:gradFill rotWithShape="0">
              <a:gsLst>
                <a:gs pos="0">
                  <a:srgbClr val="333399"/>
                </a:gs>
                <a:gs pos="100000">
                  <a:schemeClr val="accent2"/>
                </a:gs>
              </a:gsLst>
              <a:lin ang="0" scaled="1"/>
            </a:gradFill>
            <a:ln w="9525">
              <a:noFill/>
              <a:miter lim="800000"/>
              <a:headEnd/>
              <a:tailEnd/>
            </a:ln>
            <a:effectLst/>
          </p:spPr>
          <p:txBody>
            <a:bodyPr wrap="none" anchor="ctr"/>
            <a:lstStyle/>
            <a:p>
              <a:endParaRPr lang="fr-FR"/>
            </a:p>
          </p:txBody>
        </p:sp>
        <p:sp>
          <p:nvSpPr>
            <p:cNvPr id="308399" name="Rectangle 175"/>
            <p:cNvSpPr>
              <a:spLocks noChangeArrowheads="1"/>
            </p:cNvSpPr>
            <p:nvPr/>
          </p:nvSpPr>
          <p:spPr bwMode="auto">
            <a:xfrm>
              <a:off x="2200" y="1480"/>
              <a:ext cx="3193" cy="134"/>
            </a:xfrm>
            <a:prstGeom prst="rect">
              <a:avLst/>
            </a:prstGeom>
            <a:gradFill rotWithShape="0">
              <a:gsLst>
                <a:gs pos="0">
                  <a:schemeClr val="accent2"/>
                </a:gs>
                <a:gs pos="100000">
                  <a:schemeClr val="folHlink"/>
                </a:gs>
              </a:gsLst>
              <a:lin ang="0" scaled="1"/>
            </a:gradFill>
            <a:ln w="9525">
              <a:noFill/>
              <a:miter lim="800000"/>
              <a:headEnd/>
              <a:tailEnd/>
            </a:ln>
            <a:effectLst/>
          </p:spPr>
          <p:txBody>
            <a:bodyPr wrap="none" anchor="ctr"/>
            <a:lstStyle/>
            <a:p>
              <a:endParaRPr lang="fr-FR"/>
            </a:p>
          </p:txBody>
        </p:sp>
        <p:sp>
          <p:nvSpPr>
            <p:cNvPr id="308400" name="Rectangle 176"/>
            <p:cNvSpPr>
              <a:spLocks noChangeArrowheads="1"/>
            </p:cNvSpPr>
            <p:nvPr/>
          </p:nvSpPr>
          <p:spPr bwMode="auto">
            <a:xfrm>
              <a:off x="391" y="1113"/>
              <a:ext cx="111" cy="301"/>
            </a:xfrm>
            <a:prstGeom prst="rect">
              <a:avLst/>
            </a:prstGeom>
            <a:noFill/>
            <a:ln w="9525">
              <a:noFill/>
              <a:miter lim="800000"/>
              <a:headEnd/>
              <a:tailEnd/>
            </a:ln>
            <a:effectLst/>
          </p:spPr>
          <p:txBody>
            <a:bodyPr wrap="none">
              <a:spAutoFit/>
            </a:bodyPr>
            <a:lstStyle/>
            <a:p>
              <a:pPr eaLnBrk="0" hangingPunct="0"/>
              <a:endParaRPr lang="fr-FR" sz="2400">
                <a:solidFill>
                  <a:schemeClr val="accent2"/>
                </a:solidFill>
                <a:latin typeface="Times New Roman" pitchFamily="18"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59832" y="2031114"/>
            <a:ext cx="5760640" cy="328914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6" y="2132856"/>
            <a:ext cx="2613267" cy="3096344"/>
          </a:xfrm>
          <a:prstGeom prst="rect">
            <a:avLst/>
          </a:prstGeom>
          <a:noFill/>
          <a:ln w="9525">
            <a:noFill/>
            <a:miter lim="800000"/>
            <a:headEnd/>
            <a:tailEnd/>
          </a:ln>
        </p:spPr>
      </p:pic>
      <p:sp>
        <p:nvSpPr>
          <p:cNvPr id="4" name="ZoneTexte 3"/>
          <p:cNvSpPr txBox="1"/>
          <p:nvPr/>
        </p:nvSpPr>
        <p:spPr>
          <a:xfrm>
            <a:off x="107504" y="260648"/>
            <a:ext cx="8928992" cy="830997"/>
          </a:xfrm>
          <a:prstGeom prst="rect">
            <a:avLst/>
          </a:prstGeom>
          <a:noFill/>
        </p:spPr>
        <p:txBody>
          <a:bodyPr wrap="square" rtlCol="0">
            <a:spAutoFit/>
          </a:bodyPr>
          <a:lstStyle/>
          <a:p>
            <a:pPr algn="ctr"/>
            <a:r>
              <a:rPr lang="fr-FR" sz="2400" b="1" dirty="0" err="1" smtClean="0">
                <a:solidFill>
                  <a:srgbClr val="0070C0"/>
                </a:solidFill>
              </a:rPr>
              <a:t>Medulloblastome</a:t>
            </a:r>
            <a:r>
              <a:rPr lang="fr-FR" sz="2400" b="1" dirty="0" smtClean="0">
                <a:solidFill>
                  <a:srgbClr val="0070C0"/>
                </a:solidFill>
              </a:rPr>
              <a:t> par effet </a:t>
            </a:r>
            <a:r>
              <a:rPr lang="fr-FR" sz="2400" b="1" dirty="0" err="1" smtClean="0">
                <a:solidFill>
                  <a:srgbClr val="0070C0"/>
                </a:solidFill>
              </a:rPr>
              <a:t>bystander</a:t>
            </a:r>
            <a:r>
              <a:rPr lang="fr-FR" sz="2400" b="1" dirty="0" smtClean="0">
                <a:solidFill>
                  <a:srgbClr val="0070C0"/>
                </a:solidFill>
              </a:rPr>
              <a:t> dans un modèle de syndrome de </a:t>
            </a:r>
            <a:r>
              <a:rPr lang="fr-FR" sz="2400" b="1" dirty="0" err="1" smtClean="0">
                <a:solidFill>
                  <a:srgbClr val="0070C0"/>
                </a:solidFill>
              </a:rPr>
              <a:t>Gorlin</a:t>
            </a:r>
            <a:r>
              <a:rPr lang="fr-FR" sz="2400" b="1" dirty="0" smtClean="0">
                <a:solidFill>
                  <a:srgbClr val="0070C0"/>
                </a:solidFill>
              </a:rPr>
              <a:t> </a:t>
            </a:r>
            <a:r>
              <a:rPr lang="fr-FR" dirty="0" smtClean="0"/>
              <a:t>(</a:t>
            </a:r>
            <a:r>
              <a:rPr lang="fr-FR" i="1" dirty="0" err="1" smtClean="0"/>
              <a:t>patched</a:t>
            </a:r>
            <a:r>
              <a:rPr lang="fr-FR" dirty="0" smtClean="0"/>
              <a:t>)</a:t>
            </a:r>
            <a:endParaRPr lang="fr-FR" dirty="0"/>
          </a:p>
        </p:txBody>
      </p:sp>
      <p:sp>
        <p:nvSpPr>
          <p:cNvPr id="5" name="ZoneTexte 4"/>
          <p:cNvSpPr txBox="1"/>
          <p:nvPr/>
        </p:nvSpPr>
        <p:spPr>
          <a:xfrm>
            <a:off x="5076056" y="6093296"/>
            <a:ext cx="3600400" cy="369332"/>
          </a:xfrm>
          <a:prstGeom prst="rect">
            <a:avLst/>
          </a:prstGeom>
          <a:noFill/>
        </p:spPr>
        <p:txBody>
          <a:bodyPr wrap="square" rtlCol="0">
            <a:spAutoFit/>
          </a:bodyPr>
          <a:lstStyle/>
          <a:p>
            <a:r>
              <a:rPr lang="fr-FR" dirty="0" err="1" smtClean="0"/>
              <a:t>Mancuso</a:t>
            </a:r>
            <a:r>
              <a:rPr lang="fr-FR" dirty="0" smtClean="0"/>
              <a:t> PNAS 2008</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8600"/>
            <a:ext cx="8892480" cy="990600"/>
          </a:xfrm>
        </p:spPr>
        <p:txBody>
          <a:bodyPr>
            <a:noAutofit/>
          </a:bodyPr>
          <a:lstStyle/>
          <a:p>
            <a:r>
              <a:rPr lang="fr-FR" sz="2800" b="1" dirty="0" smtClean="0"/>
              <a:t>De très nombreuses observations excluent la linéarité voire la monotonie des relations dose effet</a:t>
            </a:r>
            <a:endParaRPr lang="fr-FR" sz="2800" b="1" dirty="0"/>
          </a:p>
        </p:txBody>
      </p:sp>
      <p:sp>
        <p:nvSpPr>
          <p:cNvPr id="3" name="Espace réservé du contenu 2"/>
          <p:cNvSpPr>
            <a:spLocks noGrp="1"/>
          </p:cNvSpPr>
          <p:nvPr>
            <p:ph sz="quarter" idx="1"/>
          </p:nvPr>
        </p:nvSpPr>
        <p:spPr/>
        <p:txBody>
          <a:bodyPr>
            <a:normAutofit fontScale="77500" lnSpcReduction="20000"/>
          </a:bodyPr>
          <a:lstStyle/>
          <a:p>
            <a:r>
              <a:rPr lang="fr-FR" dirty="0" smtClean="0"/>
              <a:t>L’ADN de toute cellule est réparé spontanément plus de 10.000 fois par jour, il n’y a </a:t>
            </a:r>
            <a:r>
              <a:rPr lang="fr-FR" smtClean="0"/>
              <a:t>pas </a:t>
            </a:r>
            <a:r>
              <a:rPr lang="fr-FR" smtClean="0"/>
              <a:t>(?) de </a:t>
            </a:r>
            <a:r>
              <a:rPr lang="fr-FR" dirty="0" smtClean="0"/>
              <a:t>signature de l’effet des rayonnements ionisants.</a:t>
            </a:r>
          </a:p>
          <a:p>
            <a:r>
              <a:rPr lang="fr-FR" dirty="0" smtClean="0"/>
              <a:t>Différentes modalités de réparation de l’ADN sont mises en jeu à  faible et fortes doses, les gènes qui y participent ne sont pas les mêmes. Certains sont inductibles et conduisent à faible dose à une surprotection (hormesis).</a:t>
            </a:r>
          </a:p>
          <a:p>
            <a:r>
              <a:rPr lang="fr-FR" dirty="0" smtClean="0"/>
              <a:t>Le devenir des lésions </a:t>
            </a:r>
            <a:r>
              <a:rPr lang="fr-FR" dirty="0" err="1" smtClean="0"/>
              <a:t>radioinduites</a:t>
            </a:r>
            <a:r>
              <a:rPr lang="fr-FR" dirty="0" smtClean="0"/>
              <a:t> n’est pas le même à faible et forte dose et la cellule lésée a une probabilité différente de survie à forte et faible dose (</a:t>
            </a:r>
            <a:r>
              <a:rPr lang="fr-FR" dirty="0" err="1" smtClean="0"/>
              <a:t>apoptose</a:t>
            </a:r>
            <a:r>
              <a:rPr lang="fr-FR" dirty="0" smtClean="0"/>
              <a:t>, instabilité)</a:t>
            </a:r>
          </a:p>
          <a:p>
            <a:r>
              <a:rPr lang="fr-FR" dirty="0" smtClean="0"/>
              <a:t>Une cascade de signaux tissulaires accompagne la réparation des lésions cellulaires : effets de voisinage pro ou anti cancérogène en fonction de la dose…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Mutagenèse in vivo dans le modèle </a:t>
            </a:r>
            <a:r>
              <a:rPr lang="fr-FR" sz="3600" b="1" smtClean="0"/>
              <a:t>de souris  </a:t>
            </a:r>
            <a:r>
              <a:rPr lang="fr-FR" sz="3600" b="1" dirty="0" smtClean="0"/>
              <a:t>transgénique </a:t>
            </a:r>
            <a:r>
              <a:rPr lang="fr-FR" sz="3600" b="1" dirty="0" err="1" smtClean="0"/>
              <a:t>PkZ</a:t>
            </a:r>
            <a:r>
              <a:rPr lang="fr-FR" sz="3600" b="1" dirty="0" smtClean="0"/>
              <a:t> </a:t>
            </a:r>
            <a:r>
              <a:rPr lang="fr-FR" sz="2700" dirty="0" err="1" smtClean="0"/>
              <a:t>Sykes</a:t>
            </a:r>
            <a:r>
              <a:rPr lang="fr-FR" sz="2700" dirty="0" smtClean="0"/>
              <a:t> 2006</a:t>
            </a:r>
            <a:endParaRPr lang="fr-FR" sz="2700" dirty="0"/>
          </a:p>
        </p:txBody>
      </p:sp>
      <p:pic>
        <p:nvPicPr>
          <p:cNvPr id="39938" name="Picture 2"/>
          <p:cNvPicPr>
            <a:picLocks noGrp="1" noChangeAspect="1" noChangeArrowheads="1"/>
          </p:cNvPicPr>
          <p:nvPr>
            <p:ph sz="quarter" idx="1"/>
          </p:nvPr>
        </p:nvPicPr>
        <p:blipFill>
          <a:blip r:embed="rId3" cstate="print"/>
          <a:srcRect/>
          <a:stretch>
            <a:fillRect/>
          </a:stretch>
        </p:blipFill>
        <p:spPr bwMode="auto">
          <a:xfrm>
            <a:off x="1403648" y="1947862"/>
            <a:ext cx="6624736" cy="4538155"/>
          </a:xfrm>
          <a:prstGeom prst="rect">
            <a:avLst/>
          </a:prstGeom>
          <a:noFill/>
          <a:ln w="9525">
            <a:noFill/>
            <a:miter lim="800000"/>
            <a:headEnd/>
            <a:tailEnd/>
          </a:ln>
        </p:spPr>
      </p:pic>
      <p:cxnSp>
        <p:nvCxnSpPr>
          <p:cNvPr id="8" name="Connecteur droit avec flèche 7"/>
          <p:cNvCxnSpPr/>
          <p:nvPr/>
        </p:nvCxnSpPr>
        <p:spPr>
          <a:xfrm>
            <a:off x="2915816" y="4149080"/>
            <a:ext cx="0"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 name="ZoneTexte 4"/>
          <p:cNvSpPr txBox="1"/>
          <p:nvPr/>
        </p:nvSpPr>
        <p:spPr>
          <a:xfrm>
            <a:off x="6012160" y="1700808"/>
            <a:ext cx="2952328" cy="1200329"/>
          </a:xfrm>
          <a:prstGeom prst="rect">
            <a:avLst/>
          </a:prstGeom>
          <a:noFill/>
        </p:spPr>
        <p:txBody>
          <a:bodyPr wrap="square" rtlCol="0">
            <a:spAutoFit/>
          </a:bodyPr>
          <a:lstStyle/>
          <a:p>
            <a:r>
              <a:rPr lang="fr-FR" b="1" dirty="0" smtClean="0">
                <a:solidFill>
                  <a:srgbClr val="FF0000"/>
                </a:solidFill>
              </a:rPr>
              <a:t>La biologie moderne permet de mettre en évidence l’effet de très faibles doses….</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sz="2400" b="1" dirty="0" smtClean="0">
                <a:latin typeface="Calibri" pitchFamily="34" charset="0"/>
              </a:rPr>
              <a:t>Hiroshima et Nagasaki </a:t>
            </a:r>
            <a:r>
              <a:rPr lang="fr-FR" sz="2400" dirty="0" smtClean="0">
                <a:latin typeface="Calibri" pitchFamily="34" charset="0"/>
              </a:rPr>
              <a:t>: un remarquable effort mais irradiation flash et présence de neutrons de fission</a:t>
            </a:r>
          </a:p>
          <a:p>
            <a:r>
              <a:rPr lang="fr-FR" sz="2400" b="1" dirty="0" smtClean="0">
                <a:latin typeface="Calibri" pitchFamily="34" charset="0"/>
              </a:rPr>
              <a:t>Les expositions médicales </a:t>
            </a:r>
            <a:r>
              <a:rPr lang="fr-FR" sz="2400" dirty="0" smtClean="0">
                <a:latin typeface="Calibri" pitchFamily="34" charset="0"/>
              </a:rPr>
              <a:t>: De loin les plus abondantes mais il s’agit en très grande majorité d’irradiations localisées à fort débit</a:t>
            </a:r>
          </a:p>
          <a:p>
            <a:r>
              <a:rPr lang="fr-FR" sz="2400" dirty="0" smtClean="0">
                <a:latin typeface="Calibri" pitchFamily="34" charset="0"/>
              </a:rPr>
              <a:t>Quelques données sur les </a:t>
            </a:r>
            <a:r>
              <a:rPr lang="fr-FR" sz="2400" b="1" dirty="0" smtClean="0">
                <a:latin typeface="Calibri" pitchFamily="34" charset="0"/>
              </a:rPr>
              <a:t>radio contaminations  </a:t>
            </a:r>
            <a:r>
              <a:rPr lang="fr-FR" sz="2400" dirty="0" smtClean="0">
                <a:latin typeface="Calibri" pitchFamily="34" charset="0"/>
              </a:rPr>
              <a:t>(radium, radon, thorium)</a:t>
            </a:r>
          </a:p>
          <a:p>
            <a:r>
              <a:rPr lang="fr-FR" sz="2400" dirty="0" smtClean="0">
                <a:latin typeface="Calibri" pitchFamily="34" charset="0"/>
              </a:rPr>
              <a:t>La</a:t>
            </a:r>
            <a:r>
              <a:rPr lang="fr-FR" sz="2400" b="1" dirty="0" smtClean="0">
                <a:latin typeface="Calibri" pitchFamily="34" charset="0"/>
              </a:rPr>
              <a:t> vallée de la Techa </a:t>
            </a:r>
            <a:r>
              <a:rPr lang="fr-FR" sz="2400" dirty="0" smtClean="0">
                <a:latin typeface="Calibri" pitchFamily="34" charset="0"/>
              </a:rPr>
              <a:t>une référence pour les irradiations chroniques accidentelles.</a:t>
            </a:r>
          </a:p>
          <a:p>
            <a:r>
              <a:rPr lang="fr-FR" sz="2400" b="1" dirty="0" smtClean="0">
                <a:latin typeface="Calibri" pitchFamily="34" charset="0"/>
              </a:rPr>
              <a:t>Tchernobyl  : </a:t>
            </a:r>
            <a:r>
              <a:rPr lang="fr-FR" sz="2400" dirty="0" smtClean="0">
                <a:latin typeface="Calibri" pitchFamily="34" charset="0"/>
              </a:rPr>
              <a:t>incertitudes dosimétriques et épidémiologiques</a:t>
            </a:r>
          </a:p>
          <a:p>
            <a:r>
              <a:rPr lang="fr-FR" sz="2400" b="1" dirty="0" smtClean="0">
                <a:latin typeface="Calibri" pitchFamily="34" charset="0"/>
              </a:rPr>
              <a:t>Fukushima </a:t>
            </a:r>
            <a:r>
              <a:rPr lang="fr-FR" sz="2400" dirty="0" smtClean="0">
                <a:latin typeface="Calibri" pitchFamily="34" charset="0"/>
              </a:rPr>
              <a:t>: planification d’une  grande étude épidémiologique </a:t>
            </a:r>
          </a:p>
          <a:p>
            <a:r>
              <a:rPr lang="fr-FR" sz="2400" b="1" dirty="0" smtClean="0">
                <a:latin typeface="Calibri" pitchFamily="34" charset="0"/>
              </a:rPr>
              <a:t>Expositions professionnelles  : </a:t>
            </a:r>
            <a:r>
              <a:rPr lang="fr-FR" sz="2400" dirty="0" smtClean="0">
                <a:latin typeface="Calibri" pitchFamily="34" charset="0"/>
              </a:rPr>
              <a:t>bon suivi, moins de cancers, effet du travailleur sain?</a:t>
            </a:r>
            <a:endParaRPr lang="fr-FR" sz="2400" b="1" dirty="0" smtClean="0">
              <a:latin typeface="Calibri" pitchFamily="34" charset="0"/>
            </a:endParaRPr>
          </a:p>
          <a:p>
            <a:endParaRPr lang="fr-FR" sz="2400" dirty="0" smtClean="0">
              <a:latin typeface="Calibri" pitchFamily="34" charset="0"/>
            </a:endParaRPr>
          </a:p>
          <a:p>
            <a:endParaRPr lang="fr-FR" sz="2400" dirty="0" smtClean="0">
              <a:latin typeface="Calibri" pitchFamily="34" charset="0"/>
            </a:endParaRPr>
          </a:p>
          <a:p>
            <a:endParaRPr lang="fr-FR" sz="2400" dirty="0">
              <a:latin typeface="Calibri" pitchFamily="34" charset="0"/>
            </a:endParaRPr>
          </a:p>
        </p:txBody>
      </p:sp>
      <p:sp>
        <p:nvSpPr>
          <p:cNvPr id="3" name="Titre 2"/>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pPr algn="ctr"/>
            <a:r>
              <a:rPr lang="fr-FR" sz="2800" b="1" dirty="0" smtClean="0">
                <a:latin typeface="Calibri" pitchFamily="34" charset="0"/>
              </a:rPr>
              <a:t>Nombreuses sources de données épidémiologiques mais rares relations dose effet vraiment fiables</a:t>
            </a:r>
            <a:endParaRPr lang="fr-FR" sz="2800" b="1"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838200" y="334963"/>
            <a:ext cx="7620000" cy="717773"/>
          </a:xfrm>
        </p:spPr>
        <p:txBody>
          <a:bodyPr>
            <a:normAutofit fontScale="90000"/>
          </a:bodyPr>
          <a:lstStyle/>
          <a:p>
            <a:r>
              <a:rPr lang="en-US" dirty="0"/>
              <a:t/>
            </a:r>
            <a:br>
              <a:rPr lang="en-US" dirty="0"/>
            </a:br>
            <a:r>
              <a:rPr lang="en-US" b="1" dirty="0">
                <a:solidFill>
                  <a:srgbClr val="0070C0"/>
                </a:solidFill>
              </a:rPr>
              <a:t>Adaptive Response</a:t>
            </a:r>
            <a:endParaRPr lang="en-US" sz="3200" dirty="0">
              <a:solidFill>
                <a:srgbClr val="0070C0"/>
              </a:solidFill>
            </a:endParaRPr>
          </a:p>
        </p:txBody>
      </p:sp>
      <p:sp>
        <p:nvSpPr>
          <p:cNvPr id="183299" name="Line 3"/>
          <p:cNvSpPr>
            <a:spLocks noChangeShapeType="1"/>
          </p:cNvSpPr>
          <p:nvPr/>
        </p:nvSpPr>
        <p:spPr bwMode="auto">
          <a:xfrm>
            <a:off x="1266825" y="5111750"/>
            <a:ext cx="5738813" cy="1588"/>
          </a:xfrm>
          <a:prstGeom prst="line">
            <a:avLst/>
          </a:prstGeom>
          <a:noFill/>
          <a:ln w="9525">
            <a:solidFill>
              <a:srgbClr val="000000"/>
            </a:solidFill>
            <a:round/>
            <a:headEnd/>
            <a:tailEnd/>
          </a:ln>
        </p:spPr>
        <p:txBody>
          <a:bodyPr/>
          <a:lstStyle/>
          <a:p>
            <a:endParaRPr lang="fr-FR"/>
          </a:p>
        </p:txBody>
      </p:sp>
      <p:sp>
        <p:nvSpPr>
          <p:cNvPr id="183300" name="Line 4"/>
          <p:cNvSpPr>
            <a:spLocks noChangeShapeType="1"/>
          </p:cNvSpPr>
          <p:nvPr/>
        </p:nvSpPr>
        <p:spPr bwMode="auto">
          <a:xfrm>
            <a:off x="1266825" y="4806950"/>
            <a:ext cx="5738813" cy="1588"/>
          </a:xfrm>
          <a:prstGeom prst="line">
            <a:avLst/>
          </a:prstGeom>
          <a:noFill/>
          <a:ln w="9525">
            <a:solidFill>
              <a:srgbClr val="000000"/>
            </a:solidFill>
            <a:round/>
            <a:headEnd/>
            <a:tailEnd/>
          </a:ln>
        </p:spPr>
        <p:txBody>
          <a:bodyPr/>
          <a:lstStyle/>
          <a:p>
            <a:endParaRPr lang="fr-FR"/>
          </a:p>
        </p:txBody>
      </p:sp>
      <p:sp>
        <p:nvSpPr>
          <p:cNvPr id="183301" name="Line 5"/>
          <p:cNvSpPr>
            <a:spLocks noChangeShapeType="1"/>
          </p:cNvSpPr>
          <p:nvPr/>
        </p:nvSpPr>
        <p:spPr bwMode="auto">
          <a:xfrm>
            <a:off x="1266825" y="4491038"/>
            <a:ext cx="5738813" cy="1587"/>
          </a:xfrm>
          <a:prstGeom prst="line">
            <a:avLst/>
          </a:prstGeom>
          <a:noFill/>
          <a:ln w="9525">
            <a:solidFill>
              <a:srgbClr val="000000"/>
            </a:solidFill>
            <a:round/>
            <a:headEnd/>
            <a:tailEnd/>
          </a:ln>
        </p:spPr>
        <p:txBody>
          <a:bodyPr/>
          <a:lstStyle/>
          <a:p>
            <a:endParaRPr lang="fr-FR"/>
          </a:p>
        </p:txBody>
      </p:sp>
      <p:sp>
        <p:nvSpPr>
          <p:cNvPr id="183302" name="Line 6"/>
          <p:cNvSpPr>
            <a:spLocks noChangeShapeType="1"/>
          </p:cNvSpPr>
          <p:nvPr/>
        </p:nvSpPr>
        <p:spPr bwMode="auto">
          <a:xfrm>
            <a:off x="1266825" y="4176713"/>
            <a:ext cx="5738813" cy="1587"/>
          </a:xfrm>
          <a:prstGeom prst="line">
            <a:avLst/>
          </a:prstGeom>
          <a:noFill/>
          <a:ln w="9525">
            <a:solidFill>
              <a:srgbClr val="000000"/>
            </a:solidFill>
            <a:round/>
            <a:headEnd/>
            <a:tailEnd/>
          </a:ln>
        </p:spPr>
        <p:txBody>
          <a:bodyPr/>
          <a:lstStyle/>
          <a:p>
            <a:endParaRPr lang="fr-FR"/>
          </a:p>
        </p:txBody>
      </p:sp>
      <p:sp>
        <p:nvSpPr>
          <p:cNvPr id="183303" name="Line 7"/>
          <p:cNvSpPr>
            <a:spLocks noChangeShapeType="1"/>
          </p:cNvSpPr>
          <p:nvPr/>
        </p:nvSpPr>
        <p:spPr bwMode="auto">
          <a:xfrm>
            <a:off x="1266825" y="3870325"/>
            <a:ext cx="5738813" cy="1588"/>
          </a:xfrm>
          <a:prstGeom prst="line">
            <a:avLst/>
          </a:prstGeom>
          <a:noFill/>
          <a:ln w="9525">
            <a:solidFill>
              <a:srgbClr val="000000"/>
            </a:solidFill>
            <a:round/>
            <a:headEnd/>
            <a:tailEnd/>
          </a:ln>
        </p:spPr>
        <p:txBody>
          <a:bodyPr/>
          <a:lstStyle/>
          <a:p>
            <a:endParaRPr lang="fr-FR"/>
          </a:p>
        </p:txBody>
      </p:sp>
      <p:sp>
        <p:nvSpPr>
          <p:cNvPr id="183304" name="Line 8"/>
          <p:cNvSpPr>
            <a:spLocks noChangeShapeType="1"/>
          </p:cNvSpPr>
          <p:nvPr/>
        </p:nvSpPr>
        <p:spPr bwMode="auto">
          <a:xfrm>
            <a:off x="1266825" y="3556000"/>
            <a:ext cx="5738813" cy="1588"/>
          </a:xfrm>
          <a:prstGeom prst="line">
            <a:avLst/>
          </a:prstGeom>
          <a:noFill/>
          <a:ln w="9525">
            <a:solidFill>
              <a:srgbClr val="000000"/>
            </a:solidFill>
            <a:round/>
            <a:headEnd/>
            <a:tailEnd/>
          </a:ln>
        </p:spPr>
        <p:txBody>
          <a:bodyPr/>
          <a:lstStyle/>
          <a:p>
            <a:endParaRPr lang="fr-FR"/>
          </a:p>
        </p:txBody>
      </p:sp>
      <p:sp>
        <p:nvSpPr>
          <p:cNvPr id="183305" name="Line 9"/>
          <p:cNvSpPr>
            <a:spLocks noChangeShapeType="1"/>
          </p:cNvSpPr>
          <p:nvPr/>
        </p:nvSpPr>
        <p:spPr bwMode="auto">
          <a:xfrm>
            <a:off x="1266825" y="3241675"/>
            <a:ext cx="5738813" cy="1588"/>
          </a:xfrm>
          <a:prstGeom prst="line">
            <a:avLst/>
          </a:prstGeom>
          <a:noFill/>
          <a:ln w="9525">
            <a:solidFill>
              <a:srgbClr val="000000"/>
            </a:solidFill>
            <a:round/>
            <a:headEnd/>
            <a:tailEnd/>
          </a:ln>
        </p:spPr>
        <p:txBody>
          <a:bodyPr/>
          <a:lstStyle/>
          <a:p>
            <a:endParaRPr lang="fr-FR"/>
          </a:p>
        </p:txBody>
      </p:sp>
      <p:sp>
        <p:nvSpPr>
          <p:cNvPr id="183306" name="Line 10"/>
          <p:cNvSpPr>
            <a:spLocks noChangeShapeType="1"/>
          </p:cNvSpPr>
          <p:nvPr/>
        </p:nvSpPr>
        <p:spPr bwMode="auto">
          <a:xfrm>
            <a:off x="1266825" y="2935288"/>
            <a:ext cx="5738813" cy="1587"/>
          </a:xfrm>
          <a:prstGeom prst="line">
            <a:avLst/>
          </a:prstGeom>
          <a:noFill/>
          <a:ln w="9525">
            <a:solidFill>
              <a:srgbClr val="000000"/>
            </a:solidFill>
            <a:round/>
            <a:headEnd/>
            <a:tailEnd/>
          </a:ln>
        </p:spPr>
        <p:txBody>
          <a:bodyPr/>
          <a:lstStyle/>
          <a:p>
            <a:endParaRPr lang="fr-FR"/>
          </a:p>
        </p:txBody>
      </p:sp>
      <p:sp>
        <p:nvSpPr>
          <p:cNvPr id="183308" name="Rectangle 12"/>
          <p:cNvSpPr>
            <a:spLocks noChangeArrowheads="1"/>
          </p:cNvSpPr>
          <p:nvPr/>
        </p:nvSpPr>
        <p:spPr bwMode="auto">
          <a:xfrm>
            <a:off x="1571625" y="5303838"/>
            <a:ext cx="420688" cy="123825"/>
          </a:xfrm>
          <a:prstGeom prst="rect">
            <a:avLst/>
          </a:prstGeom>
          <a:solidFill>
            <a:schemeClr val="folHlink"/>
          </a:solidFill>
          <a:ln w="9525">
            <a:solidFill>
              <a:srgbClr val="000000"/>
            </a:solidFill>
            <a:miter lim="800000"/>
            <a:headEnd/>
            <a:tailEnd/>
          </a:ln>
        </p:spPr>
        <p:txBody>
          <a:bodyPr/>
          <a:lstStyle/>
          <a:p>
            <a:endParaRPr lang="fr-FR"/>
          </a:p>
        </p:txBody>
      </p:sp>
      <p:sp>
        <p:nvSpPr>
          <p:cNvPr id="183309" name="Rectangle 13"/>
          <p:cNvSpPr>
            <a:spLocks noChangeArrowheads="1"/>
          </p:cNvSpPr>
          <p:nvPr/>
        </p:nvSpPr>
        <p:spPr bwMode="auto">
          <a:xfrm>
            <a:off x="3011488" y="5303838"/>
            <a:ext cx="409575" cy="123825"/>
          </a:xfrm>
          <a:prstGeom prst="rect">
            <a:avLst/>
          </a:prstGeom>
          <a:solidFill>
            <a:schemeClr val="folHlink"/>
          </a:solidFill>
          <a:ln w="9525">
            <a:solidFill>
              <a:srgbClr val="000000"/>
            </a:solidFill>
            <a:miter lim="800000"/>
            <a:headEnd/>
            <a:tailEnd/>
          </a:ln>
        </p:spPr>
        <p:txBody>
          <a:bodyPr/>
          <a:lstStyle/>
          <a:p>
            <a:endParaRPr lang="fr-FR"/>
          </a:p>
        </p:txBody>
      </p:sp>
      <p:sp>
        <p:nvSpPr>
          <p:cNvPr id="183310" name="Rectangle 14"/>
          <p:cNvSpPr>
            <a:spLocks noChangeArrowheads="1"/>
          </p:cNvSpPr>
          <p:nvPr/>
        </p:nvSpPr>
        <p:spPr bwMode="auto">
          <a:xfrm>
            <a:off x="4441825" y="2897188"/>
            <a:ext cx="419100" cy="2530475"/>
          </a:xfrm>
          <a:prstGeom prst="rect">
            <a:avLst/>
          </a:prstGeom>
          <a:solidFill>
            <a:schemeClr val="folHlink"/>
          </a:solidFill>
          <a:ln w="9525">
            <a:solidFill>
              <a:srgbClr val="000000"/>
            </a:solidFill>
            <a:miter lim="800000"/>
            <a:headEnd/>
            <a:tailEnd/>
          </a:ln>
        </p:spPr>
        <p:txBody>
          <a:bodyPr/>
          <a:lstStyle/>
          <a:p>
            <a:endParaRPr lang="fr-FR"/>
          </a:p>
        </p:txBody>
      </p:sp>
      <p:sp>
        <p:nvSpPr>
          <p:cNvPr id="183311" name="Rectangle 15"/>
          <p:cNvSpPr>
            <a:spLocks noChangeArrowheads="1"/>
          </p:cNvSpPr>
          <p:nvPr/>
        </p:nvSpPr>
        <p:spPr bwMode="auto">
          <a:xfrm>
            <a:off x="5881688" y="4024313"/>
            <a:ext cx="409575" cy="1403350"/>
          </a:xfrm>
          <a:prstGeom prst="rect">
            <a:avLst/>
          </a:prstGeom>
          <a:solidFill>
            <a:schemeClr val="folHlink"/>
          </a:solidFill>
          <a:ln w="9525">
            <a:solidFill>
              <a:srgbClr val="000000"/>
            </a:solidFill>
            <a:miter lim="800000"/>
            <a:headEnd/>
            <a:tailEnd/>
          </a:ln>
        </p:spPr>
        <p:txBody>
          <a:bodyPr/>
          <a:lstStyle/>
          <a:p>
            <a:endParaRPr lang="fr-FR"/>
          </a:p>
        </p:txBody>
      </p:sp>
      <p:grpSp>
        <p:nvGrpSpPr>
          <p:cNvPr id="2" name="Group 16"/>
          <p:cNvGrpSpPr>
            <a:grpSpLocks/>
          </p:cNvGrpSpPr>
          <p:nvPr/>
        </p:nvGrpSpPr>
        <p:grpSpPr bwMode="auto">
          <a:xfrm>
            <a:off x="1992313" y="5303838"/>
            <a:ext cx="1839912" cy="123825"/>
            <a:chOff x="1255" y="3341"/>
            <a:chExt cx="1159" cy="78"/>
          </a:xfrm>
        </p:grpSpPr>
        <p:sp>
          <p:nvSpPr>
            <p:cNvPr id="183313" name="Rectangle 17"/>
            <p:cNvSpPr>
              <a:spLocks noChangeArrowheads="1"/>
            </p:cNvSpPr>
            <p:nvPr/>
          </p:nvSpPr>
          <p:spPr bwMode="auto">
            <a:xfrm>
              <a:off x="1255" y="3341"/>
              <a:ext cx="258" cy="78"/>
            </a:xfrm>
            <a:prstGeom prst="rect">
              <a:avLst/>
            </a:prstGeom>
            <a:solidFill>
              <a:srgbClr val="FFCC00"/>
            </a:solidFill>
            <a:ln w="9525">
              <a:solidFill>
                <a:srgbClr val="000000"/>
              </a:solidFill>
              <a:miter lim="800000"/>
              <a:headEnd/>
              <a:tailEnd/>
            </a:ln>
          </p:spPr>
          <p:txBody>
            <a:bodyPr/>
            <a:lstStyle/>
            <a:p>
              <a:endParaRPr lang="fr-FR"/>
            </a:p>
          </p:txBody>
        </p:sp>
        <p:sp>
          <p:nvSpPr>
            <p:cNvPr id="183314" name="Rectangle 18"/>
            <p:cNvSpPr>
              <a:spLocks noChangeArrowheads="1"/>
            </p:cNvSpPr>
            <p:nvPr/>
          </p:nvSpPr>
          <p:spPr bwMode="auto">
            <a:xfrm>
              <a:off x="2155" y="3341"/>
              <a:ext cx="259" cy="78"/>
            </a:xfrm>
            <a:prstGeom prst="rect">
              <a:avLst/>
            </a:prstGeom>
            <a:solidFill>
              <a:srgbClr val="FFCC00"/>
            </a:solidFill>
            <a:ln w="9525">
              <a:solidFill>
                <a:srgbClr val="000000"/>
              </a:solidFill>
              <a:miter lim="800000"/>
              <a:headEnd/>
              <a:tailEnd/>
            </a:ln>
          </p:spPr>
          <p:txBody>
            <a:bodyPr/>
            <a:lstStyle/>
            <a:p>
              <a:endParaRPr lang="fr-FR"/>
            </a:p>
          </p:txBody>
        </p:sp>
      </p:grpSp>
      <p:sp>
        <p:nvSpPr>
          <p:cNvPr id="183315" name="Rectangle 19"/>
          <p:cNvSpPr>
            <a:spLocks noChangeArrowheads="1"/>
          </p:cNvSpPr>
          <p:nvPr/>
        </p:nvSpPr>
        <p:spPr bwMode="auto">
          <a:xfrm>
            <a:off x="4860925" y="2897188"/>
            <a:ext cx="409575" cy="2530475"/>
          </a:xfrm>
          <a:prstGeom prst="rect">
            <a:avLst/>
          </a:prstGeom>
          <a:solidFill>
            <a:srgbClr val="FFCC00"/>
          </a:solidFill>
          <a:ln w="9525">
            <a:solidFill>
              <a:srgbClr val="000000"/>
            </a:solidFill>
            <a:miter lim="800000"/>
            <a:headEnd/>
            <a:tailEnd/>
          </a:ln>
        </p:spPr>
        <p:txBody>
          <a:bodyPr/>
          <a:lstStyle/>
          <a:p>
            <a:endParaRPr lang="fr-FR"/>
          </a:p>
        </p:txBody>
      </p:sp>
      <p:sp>
        <p:nvSpPr>
          <p:cNvPr id="183316" name="Rectangle 20"/>
          <p:cNvSpPr>
            <a:spLocks noChangeArrowheads="1"/>
          </p:cNvSpPr>
          <p:nvPr/>
        </p:nvSpPr>
        <p:spPr bwMode="auto">
          <a:xfrm>
            <a:off x="6291263" y="2897188"/>
            <a:ext cx="409575" cy="2530475"/>
          </a:xfrm>
          <a:prstGeom prst="rect">
            <a:avLst/>
          </a:prstGeom>
          <a:solidFill>
            <a:srgbClr val="FFCC00"/>
          </a:solidFill>
          <a:ln w="9525">
            <a:solidFill>
              <a:srgbClr val="000000"/>
            </a:solidFill>
            <a:miter lim="800000"/>
            <a:headEnd/>
            <a:tailEnd/>
          </a:ln>
        </p:spPr>
        <p:txBody>
          <a:bodyPr/>
          <a:lstStyle/>
          <a:p>
            <a:endParaRPr lang="fr-FR"/>
          </a:p>
        </p:txBody>
      </p:sp>
      <p:sp>
        <p:nvSpPr>
          <p:cNvPr id="183317" name="Line 21"/>
          <p:cNvSpPr>
            <a:spLocks noChangeShapeType="1"/>
          </p:cNvSpPr>
          <p:nvPr/>
        </p:nvSpPr>
        <p:spPr bwMode="auto">
          <a:xfrm>
            <a:off x="1266825" y="2620963"/>
            <a:ext cx="1588" cy="2806700"/>
          </a:xfrm>
          <a:prstGeom prst="line">
            <a:avLst/>
          </a:prstGeom>
          <a:noFill/>
          <a:ln w="9525">
            <a:solidFill>
              <a:srgbClr val="000000"/>
            </a:solidFill>
            <a:round/>
            <a:headEnd/>
            <a:tailEnd/>
          </a:ln>
        </p:spPr>
        <p:txBody>
          <a:bodyPr/>
          <a:lstStyle/>
          <a:p>
            <a:endParaRPr lang="fr-FR"/>
          </a:p>
        </p:txBody>
      </p:sp>
      <p:sp>
        <p:nvSpPr>
          <p:cNvPr id="183318" name="Line 22"/>
          <p:cNvSpPr>
            <a:spLocks noChangeShapeType="1"/>
          </p:cNvSpPr>
          <p:nvPr/>
        </p:nvSpPr>
        <p:spPr bwMode="auto">
          <a:xfrm>
            <a:off x="1190625" y="5427663"/>
            <a:ext cx="76200" cy="1587"/>
          </a:xfrm>
          <a:prstGeom prst="line">
            <a:avLst/>
          </a:prstGeom>
          <a:noFill/>
          <a:ln w="9525">
            <a:solidFill>
              <a:srgbClr val="000000"/>
            </a:solidFill>
            <a:round/>
            <a:headEnd/>
            <a:tailEnd/>
          </a:ln>
        </p:spPr>
        <p:txBody>
          <a:bodyPr/>
          <a:lstStyle/>
          <a:p>
            <a:endParaRPr lang="fr-FR"/>
          </a:p>
        </p:txBody>
      </p:sp>
      <p:sp>
        <p:nvSpPr>
          <p:cNvPr id="183319" name="Line 23"/>
          <p:cNvSpPr>
            <a:spLocks noChangeShapeType="1"/>
          </p:cNvSpPr>
          <p:nvPr/>
        </p:nvSpPr>
        <p:spPr bwMode="auto">
          <a:xfrm>
            <a:off x="1190625" y="5111750"/>
            <a:ext cx="76200" cy="1588"/>
          </a:xfrm>
          <a:prstGeom prst="line">
            <a:avLst/>
          </a:prstGeom>
          <a:noFill/>
          <a:ln w="9525">
            <a:solidFill>
              <a:srgbClr val="000000"/>
            </a:solidFill>
            <a:round/>
            <a:headEnd/>
            <a:tailEnd/>
          </a:ln>
        </p:spPr>
        <p:txBody>
          <a:bodyPr/>
          <a:lstStyle/>
          <a:p>
            <a:endParaRPr lang="fr-FR"/>
          </a:p>
        </p:txBody>
      </p:sp>
      <p:sp>
        <p:nvSpPr>
          <p:cNvPr id="183320" name="Line 24"/>
          <p:cNvSpPr>
            <a:spLocks noChangeShapeType="1"/>
          </p:cNvSpPr>
          <p:nvPr/>
        </p:nvSpPr>
        <p:spPr bwMode="auto">
          <a:xfrm>
            <a:off x="1190625" y="4806950"/>
            <a:ext cx="76200" cy="1588"/>
          </a:xfrm>
          <a:prstGeom prst="line">
            <a:avLst/>
          </a:prstGeom>
          <a:noFill/>
          <a:ln w="9525">
            <a:solidFill>
              <a:srgbClr val="000000"/>
            </a:solidFill>
            <a:round/>
            <a:headEnd/>
            <a:tailEnd/>
          </a:ln>
        </p:spPr>
        <p:txBody>
          <a:bodyPr/>
          <a:lstStyle/>
          <a:p>
            <a:endParaRPr lang="fr-FR"/>
          </a:p>
        </p:txBody>
      </p:sp>
      <p:sp>
        <p:nvSpPr>
          <p:cNvPr id="183321" name="Line 25"/>
          <p:cNvSpPr>
            <a:spLocks noChangeShapeType="1"/>
          </p:cNvSpPr>
          <p:nvPr/>
        </p:nvSpPr>
        <p:spPr bwMode="auto">
          <a:xfrm>
            <a:off x="1190625" y="4491038"/>
            <a:ext cx="76200" cy="1587"/>
          </a:xfrm>
          <a:prstGeom prst="line">
            <a:avLst/>
          </a:prstGeom>
          <a:noFill/>
          <a:ln w="9525">
            <a:solidFill>
              <a:srgbClr val="000000"/>
            </a:solidFill>
            <a:round/>
            <a:headEnd/>
            <a:tailEnd/>
          </a:ln>
        </p:spPr>
        <p:txBody>
          <a:bodyPr/>
          <a:lstStyle/>
          <a:p>
            <a:endParaRPr lang="fr-FR"/>
          </a:p>
        </p:txBody>
      </p:sp>
      <p:sp>
        <p:nvSpPr>
          <p:cNvPr id="183322" name="Line 26"/>
          <p:cNvSpPr>
            <a:spLocks noChangeShapeType="1"/>
          </p:cNvSpPr>
          <p:nvPr/>
        </p:nvSpPr>
        <p:spPr bwMode="auto">
          <a:xfrm>
            <a:off x="1190625" y="4176713"/>
            <a:ext cx="76200" cy="1587"/>
          </a:xfrm>
          <a:prstGeom prst="line">
            <a:avLst/>
          </a:prstGeom>
          <a:noFill/>
          <a:ln w="9525">
            <a:solidFill>
              <a:srgbClr val="000000"/>
            </a:solidFill>
            <a:round/>
            <a:headEnd/>
            <a:tailEnd/>
          </a:ln>
        </p:spPr>
        <p:txBody>
          <a:bodyPr/>
          <a:lstStyle/>
          <a:p>
            <a:endParaRPr lang="fr-FR"/>
          </a:p>
        </p:txBody>
      </p:sp>
      <p:sp>
        <p:nvSpPr>
          <p:cNvPr id="183323" name="Line 27"/>
          <p:cNvSpPr>
            <a:spLocks noChangeShapeType="1"/>
          </p:cNvSpPr>
          <p:nvPr/>
        </p:nvSpPr>
        <p:spPr bwMode="auto">
          <a:xfrm>
            <a:off x="1190625" y="3870325"/>
            <a:ext cx="76200" cy="1588"/>
          </a:xfrm>
          <a:prstGeom prst="line">
            <a:avLst/>
          </a:prstGeom>
          <a:noFill/>
          <a:ln w="9525">
            <a:solidFill>
              <a:srgbClr val="000000"/>
            </a:solidFill>
            <a:round/>
            <a:headEnd/>
            <a:tailEnd/>
          </a:ln>
        </p:spPr>
        <p:txBody>
          <a:bodyPr/>
          <a:lstStyle/>
          <a:p>
            <a:endParaRPr lang="fr-FR"/>
          </a:p>
        </p:txBody>
      </p:sp>
      <p:sp>
        <p:nvSpPr>
          <p:cNvPr id="183324" name="Line 28"/>
          <p:cNvSpPr>
            <a:spLocks noChangeShapeType="1"/>
          </p:cNvSpPr>
          <p:nvPr/>
        </p:nvSpPr>
        <p:spPr bwMode="auto">
          <a:xfrm>
            <a:off x="1190625" y="3556000"/>
            <a:ext cx="76200" cy="1588"/>
          </a:xfrm>
          <a:prstGeom prst="line">
            <a:avLst/>
          </a:prstGeom>
          <a:noFill/>
          <a:ln w="9525">
            <a:solidFill>
              <a:srgbClr val="000000"/>
            </a:solidFill>
            <a:round/>
            <a:headEnd/>
            <a:tailEnd/>
          </a:ln>
        </p:spPr>
        <p:txBody>
          <a:bodyPr/>
          <a:lstStyle/>
          <a:p>
            <a:endParaRPr lang="fr-FR"/>
          </a:p>
        </p:txBody>
      </p:sp>
      <p:sp>
        <p:nvSpPr>
          <p:cNvPr id="183325" name="Line 29"/>
          <p:cNvSpPr>
            <a:spLocks noChangeShapeType="1"/>
          </p:cNvSpPr>
          <p:nvPr/>
        </p:nvSpPr>
        <p:spPr bwMode="auto">
          <a:xfrm>
            <a:off x="1190625" y="3241675"/>
            <a:ext cx="76200" cy="1588"/>
          </a:xfrm>
          <a:prstGeom prst="line">
            <a:avLst/>
          </a:prstGeom>
          <a:noFill/>
          <a:ln w="9525">
            <a:solidFill>
              <a:srgbClr val="000000"/>
            </a:solidFill>
            <a:round/>
            <a:headEnd/>
            <a:tailEnd/>
          </a:ln>
        </p:spPr>
        <p:txBody>
          <a:bodyPr/>
          <a:lstStyle/>
          <a:p>
            <a:endParaRPr lang="fr-FR"/>
          </a:p>
        </p:txBody>
      </p:sp>
      <p:sp>
        <p:nvSpPr>
          <p:cNvPr id="183326" name="Line 30"/>
          <p:cNvSpPr>
            <a:spLocks noChangeShapeType="1"/>
          </p:cNvSpPr>
          <p:nvPr/>
        </p:nvSpPr>
        <p:spPr bwMode="auto">
          <a:xfrm>
            <a:off x="1190625" y="2935288"/>
            <a:ext cx="76200" cy="1587"/>
          </a:xfrm>
          <a:prstGeom prst="line">
            <a:avLst/>
          </a:prstGeom>
          <a:noFill/>
          <a:ln w="9525">
            <a:solidFill>
              <a:srgbClr val="000000"/>
            </a:solidFill>
            <a:round/>
            <a:headEnd/>
            <a:tailEnd/>
          </a:ln>
        </p:spPr>
        <p:txBody>
          <a:bodyPr/>
          <a:lstStyle/>
          <a:p>
            <a:endParaRPr lang="fr-FR"/>
          </a:p>
        </p:txBody>
      </p:sp>
      <p:sp>
        <p:nvSpPr>
          <p:cNvPr id="183327" name="Line 31"/>
          <p:cNvSpPr>
            <a:spLocks noChangeShapeType="1"/>
          </p:cNvSpPr>
          <p:nvPr/>
        </p:nvSpPr>
        <p:spPr bwMode="auto">
          <a:xfrm>
            <a:off x="1190625" y="2620963"/>
            <a:ext cx="76200" cy="1587"/>
          </a:xfrm>
          <a:prstGeom prst="line">
            <a:avLst/>
          </a:prstGeom>
          <a:noFill/>
          <a:ln w="9525">
            <a:solidFill>
              <a:srgbClr val="000000"/>
            </a:solidFill>
            <a:round/>
            <a:headEnd/>
            <a:tailEnd/>
          </a:ln>
        </p:spPr>
        <p:txBody>
          <a:bodyPr/>
          <a:lstStyle/>
          <a:p>
            <a:endParaRPr lang="fr-FR"/>
          </a:p>
        </p:txBody>
      </p:sp>
      <p:sp>
        <p:nvSpPr>
          <p:cNvPr id="183328" name="Line 32"/>
          <p:cNvSpPr>
            <a:spLocks noChangeShapeType="1"/>
          </p:cNvSpPr>
          <p:nvPr/>
        </p:nvSpPr>
        <p:spPr bwMode="auto">
          <a:xfrm>
            <a:off x="1266825" y="5427663"/>
            <a:ext cx="5738813" cy="1587"/>
          </a:xfrm>
          <a:prstGeom prst="line">
            <a:avLst/>
          </a:prstGeom>
          <a:noFill/>
          <a:ln w="9525">
            <a:solidFill>
              <a:srgbClr val="000000"/>
            </a:solidFill>
            <a:round/>
            <a:headEnd/>
            <a:tailEnd/>
          </a:ln>
        </p:spPr>
        <p:txBody>
          <a:bodyPr/>
          <a:lstStyle/>
          <a:p>
            <a:endParaRPr lang="fr-FR"/>
          </a:p>
        </p:txBody>
      </p:sp>
      <p:sp>
        <p:nvSpPr>
          <p:cNvPr id="183329" name="Line 33"/>
          <p:cNvSpPr>
            <a:spLocks noChangeShapeType="1"/>
          </p:cNvSpPr>
          <p:nvPr/>
        </p:nvSpPr>
        <p:spPr bwMode="auto">
          <a:xfrm flipV="1">
            <a:off x="1266825" y="5427663"/>
            <a:ext cx="1588" cy="76200"/>
          </a:xfrm>
          <a:prstGeom prst="line">
            <a:avLst/>
          </a:prstGeom>
          <a:noFill/>
          <a:ln w="9525">
            <a:solidFill>
              <a:srgbClr val="000000"/>
            </a:solidFill>
            <a:round/>
            <a:headEnd/>
            <a:tailEnd/>
          </a:ln>
        </p:spPr>
        <p:txBody>
          <a:bodyPr/>
          <a:lstStyle/>
          <a:p>
            <a:endParaRPr lang="fr-FR"/>
          </a:p>
        </p:txBody>
      </p:sp>
      <p:sp>
        <p:nvSpPr>
          <p:cNvPr id="183330" name="Line 34"/>
          <p:cNvSpPr>
            <a:spLocks noChangeShapeType="1"/>
          </p:cNvSpPr>
          <p:nvPr/>
        </p:nvSpPr>
        <p:spPr bwMode="auto">
          <a:xfrm flipV="1">
            <a:off x="2706688" y="5427663"/>
            <a:ext cx="1587" cy="76200"/>
          </a:xfrm>
          <a:prstGeom prst="line">
            <a:avLst/>
          </a:prstGeom>
          <a:noFill/>
          <a:ln w="9525">
            <a:solidFill>
              <a:srgbClr val="000000"/>
            </a:solidFill>
            <a:round/>
            <a:headEnd/>
            <a:tailEnd/>
          </a:ln>
        </p:spPr>
        <p:txBody>
          <a:bodyPr/>
          <a:lstStyle/>
          <a:p>
            <a:endParaRPr lang="fr-FR"/>
          </a:p>
        </p:txBody>
      </p:sp>
      <p:sp>
        <p:nvSpPr>
          <p:cNvPr id="183331" name="Line 35"/>
          <p:cNvSpPr>
            <a:spLocks noChangeShapeType="1"/>
          </p:cNvSpPr>
          <p:nvPr/>
        </p:nvSpPr>
        <p:spPr bwMode="auto">
          <a:xfrm flipV="1">
            <a:off x="4137025" y="5427663"/>
            <a:ext cx="1588" cy="76200"/>
          </a:xfrm>
          <a:prstGeom prst="line">
            <a:avLst/>
          </a:prstGeom>
          <a:noFill/>
          <a:ln w="9525">
            <a:solidFill>
              <a:srgbClr val="000000"/>
            </a:solidFill>
            <a:round/>
            <a:headEnd/>
            <a:tailEnd/>
          </a:ln>
        </p:spPr>
        <p:txBody>
          <a:bodyPr/>
          <a:lstStyle/>
          <a:p>
            <a:endParaRPr lang="fr-FR"/>
          </a:p>
        </p:txBody>
      </p:sp>
      <p:sp>
        <p:nvSpPr>
          <p:cNvPr id="183332" name="Line 36"/>
          <p:cNvSpPr>
            <a:spLocks noChangeShapeType="1"/>
          </p:cNvSpPr>
          <p:nvPr/>
        </p:nvSpPr>
        <p:spPr bwMode="auto">
          <a:xfrm flipV="1">
            <a:off x="5576888" y="5427663"/>
            <a:ext cx="1587" cy="76200"/>
          </a:xfrm>
          <a:prstGeom prst="line">
            <a:avLst/>
          </a:prstGeom>
          <a:noFill/>
          <a:ln w="9525">
            <a:solidFill>
              <a:srgbClr val="000000"/>
            </a:solidFill>
            <a:round/>
            <a:headEnd/>
            <a:tailEnd/>
          </a:ln>
        </p:spPr>
        <p:txBody>
          <a:bodyPr/>
          <a:lstStyle/>
          <a:p>
            <a:endParaRPr lang="fr-FR"/>
          </a:p>
        </p:txBody>
      </p:sp>
      <p:sp>
        <p:nvSpPr>
          <p:cNvPr id="183333" name="Line 37"/>
          <p:cNvSpPr>
            <a:spLocks noChangeShapeType="1"/>
          </p:cNvSpPr>
          <p:nvPr/>
        </p:nvSpPr>
        <p:spPr bwMode="auto">
          <a:xfrm flipV="1">
            <a:off x="7005638" y="5427663"/>
            <a:ext cx="1587" cy="76200"/>
          </a:xfrm>
          <a:prstGeom prst="line">
            <a:avLst/>
          </a:prstGeom>
          <a:noFill/>
          <a:ln w="9525">
            <a:solidFill>
              <a:srgbClr val="000000"/>
            </a:solidFill>
            <a:round/>
            <a:headEnd/>
            <a:tailEnd/>
          </a:ln>
        </p:spPr>
        <p:txBody>
          <a:bodyPr/>
          <a:lstStyle/>
          <a:p>
            <a:endParaRPr lang="fr-FR"/>
          </a:p>
        </p:txBody>
      </p:sp>
      <p:sp>
        <p:nvSpPr>
          <p:cNvPr id="183334" name="Rectangle 38"/>
          <p:cNvSpPr>
            <a:spLocks noChangeArrowheads="1"/>
          </p:cNvSpPr>
          <p:nvPr/>
        </p:nvSpPr>
        <p:spPr bwMode="auto">
          <a:xfrm>
            <a:off x="971550" y="5313363"/>
            <a:ext cx="2095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0</a:t>
            </a:r>
            <a:endParaRPr lang="en-US" sz="2400">
              <a:latin typeface="Times New Roman" pitchFamily="18" charset="0"/>
            </a:endParaRPr>
          </a:p>
        </p:txBody>
      </p:sp>
      <p:sp>
        <p:nvSpPr>
          <p:cNvPr id="183335" name="Rectangle 39"/>
          <p:cNvSpPr>
            <a:spLocks noChangeArrowheads="1"/>
          </p:cNvSpPr>
          <p:nvPr/>
        </p:nvSpPr>
        <p:spPr bwMode="auto">
          <a:xfrm>
            <a:off x="857250" y="4997450"/>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10</a:t>
            </a:r>
            <a:endParaRPr lang="en-US" sz="2400">
              <a:latin typeface="Times New Roman" pitchFamily="18" charset="0"/>
            </a:endParaRPr>
          </a:p>
        </p:txBody>
      </p:sp>
      <p:sp>
        <p:nvSpPr>
          <p:cNvPr id="183336" name="Rectangle 40"/>
          <p:cNvSpPr>
            <a:spLocks noChangeArrowheads="1"/>
          </p:cNvSpPr>
          <p:nvPr/>
        </p:nvSpPr>
        <p:spPr bwMode="auto">
          <a:xfrm>
            <a:off x="857250" y="4692650"/>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20</a:t>
            </a:r>
            <a:endParaRPr lang="en-US" sz="2400">
              <a:latin typeface="Times New Roman" pitchFamily="18" charset="0"/>
            </a:endParaRPr>
          </a:p>
        </p:txBody>
      </p:sp>
      <p:sp>
        <p:nvSpPr>
          <p:cNvPr id="183337" name="Rectangle 41"/>
          <p:cNvSpPr>
            <a:spLocks noChangeArrowheads="1"/>
          </p:cNvSpPr>
          <p:nvPr/>
        </p:nvSpPr>
        <p:spPr bwMode="auto">
          <a:xfrm>
            <a:off x="857250" y="4376738"/>
            <a:ext cx="323850" cy="304800"/>
          </a:xfrm>
          <a:prstGeom prst="rect">
            <a:avLst/>
          </a:prstGeom>
          <a:noFill/>
          <a:ln w="9525">
            <a:noFill/>
            <a:miter lim="800000"/>
            <a:headEnd/>
            <a:tailEnd/>
          </a:ln>
        </p:spPr>
        <p:txBody>
          <a:bodyPr wrap="none" lIns="0" tIns="0" rIns="0" bIns="0">
            <a:spAutoFit/>
          </a:bodyPr>
          <a:lstStyle/>
          <a:p>
            <a:pPr eaLnBrk="0" hangingPunct="0"/>
            <a:r>
              <a:rPr lang="en-US" b="1" dirty="0">
                <a:solidFill>
                  <a:srgbClr val="000000"/>
                </a:solidFill>
                <a:latin typeface="Times New Roman" pitchFamily="18" charset="0"/>
              </a:rPr>
              <a:t>30</a:t>
            </a:r>
            <a:endParaRPr lang="en-US" sz="2400" dirty="0">
              <a:latin typeface="Times New Roman" pitchFamily="18" charset="0"/>
            </a:endParaRPr>
          </a:p>
        </p:txBody>
      </p:sp>
      <p:sp>
        <p:nvSpPr>
          <p:cNvPr id="183338" name="Rectangle 42"/>
          <p:cNvSpPr>
            <a:spLocks noChangeArrowheads="1"/>
          </p:cNvSpPr>
          <p:nvPr/>
        </p:nvSpPr>
        <p:spPr bwMode="auto">
          <a:xfrm>
            <a:off x="857250" y="4062413"/>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40</a:t>
            </a:r>
            <a:endParaRPr lang="en-US" sz="2400">
              <a:latin typeface="Times New Roman" pitchFamily="18" charset="0"/>
            </a:endParaRPr>
          </a:p>
        </p:txBody>
      </p:sp>
      <p:sp>
        <p:nvSpPr>
          <p:cNvPr id="183339" name="Rectangle 43"/>
          <p:cNvSpPr>
            <a:spLocks noChangeArrowheads="1"/>
          </p:cNvSpPr>
          <p:nvPr/>
        </p:nvSpPr>
        <p:spPr bwMode="auto">
          <a:xfrm>
            <a:off x="857250" y="3756025"/>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50</a:t>
            </a:r>
            <a:endParaRPr lang="en-US" sz="2400">
              <a:latin typeface="Times New Roman" pitchFamily="18" charset="0"/>
            </a:endParaRPr>
          </a:p>
        </p:txBody>
      </p:sp>
      <p:sp>
        <p:nvSpPr>
          <p:cNvPr id="183340" name="Rectangle 44"/>
          <p:cNvSpPr>
            <a:spLocks noChangeArrowheads="1"/>
          </p:cNvSpPr>
          <p:nvPr/>
        </p:nvSpPr>
        <p:spPr bwMode="auto">
          <a:xfrm>
            <a:off x="857250" y="3441700"/>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60</a:t>
            </a:r>
            <a:endParaRPr lang="en-US" sz="2400">
              <a:latin typeface="Times New Roman" pitchFamily="18" charset="0"/>
            </a:endParaRPr>
          </a:p>
        </p:txBody>
      </p:sp>
      <p:sp>
        <p:nvSpPr>
          <p:cNvPr id="183341" name="Rectangle 45"/>
          <p:cNvSpPr>
            <a:spLocks noChangeArrowheads="1"/>
          </p:cNvSpPr>
          <p:nvPr/>
        </p:nvSpPr>
        <p:spPr bwMode="auto">
          <a:xfrm>
            <a:off x="857250" y="3125788"/>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70</a:t>
            </a:r>
            <a:endParaRPr lang="en-US" sz="2400">
              <a:latin typeface="Times New Roman" pitchFamily="18" charset="0"/>
            </a:endParaRPr>
          </a:p>
        </p:txBody>
      </p:sp>
      <p:sp>
        <p:nvSpPr>
          <p:cNvPr id="183342" name="Rectangle 46"/>
          <p:cNvSpPr>
            <a:spLocks noChangeArrowheads="1"/>
          </p:cNvSpPr>
          <p:nvPr/>
        </p:nvSpPr>
        <p:spPr bwMode="auto">
          <a:xfrm>
            <a:off x="857250" y="2820988"/>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80</a:t>
            </a:r>
            <a:endParaRPr lang="en-US" sz="2400">
              <a:latin typeface="Times New Roman" pitchFamily="18" charset="0"/>
            </a:endParaRPr>
          </a:p>
        </p:txBody>
      </p:sp>
      <p:sp>
        <p:nvSpPr>
          <p:cNvPr id="183343" name="Rectangle 47"/>
          <p:cNvSpPr>
            <a:spLocks noChangeArrowheads="1"/>
          </p:cNvSpPr>
          <p:nvPr/>
        </p:nvSpPr>
        <p:spPr bwMode="auto">
          <a:xfrm>
            <a:off x="857250" y="2505075"/>
            <a:ext cx="323850" cy="30480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90</a:t>
            </a:r>
            <a:endParaRPr lang="en-US" sz="2400">
              <a:latin typeface="Times New Roman" pitchFamily="18" charset="0"/>
            </a:endParaRPr>
          </a:p>
        </p:txBody>
      </p:sp>
      <p:sp>
        <p:nvSpPr>
          <p:cNvPr id="183344" name="Rectangle 48"/>
          <p:cNvSpPr>
            <a:spLocks noChangeArrowheads="1"/>
          </p:cNvSpPr>
          <p:nvPr/>
        </p:nvSpPr>
        <p:spPr bwMode="auto">
          <a:xfrm>
            <a:off x="1925638" y="5656263"/>
            <a:ext cx="209550" cy="304800"/>
          </a:xfrm>
          <a:prstGeom prst="rect">
            <a:avLst/>
          </a:prstGeom>
          <a:noFill/>
          <a:ln w="9525">
            <a:noFill/>
            <a:miter lim="800000"/>
            <a:headEnd/>
            <a:tailEnd/>
          </a:ln>
        </p:spPr>
        <p:txBody>
          <a:bodyPr wrap="none" lIns="0" tIns="0" rIns="0" bIns="0">
            <a:spAutoFit/>
          </a:bodyPr>
          <a:lstStyle/>
          <a:p>
            <a:pPr eaLnBrk="0" hangingPunct="0"/>
            <a:r>
              <a:rPr lang="en-US" b="1" dirty="0">
                <a:solidFill>
                  <a:srgbClr val="000000"/>
                </a:solidFill>
                <a:latin typeface="Times New Roman" pitchFamily="18" charset="0"/>
              </a:rPr>
              <a:t>0</a:t>
            </a:r>
            <a:endParaRPr lang="en-US" sz="2400" dirty="0">
              <a:latin typeface="Times New Roman" pitchFamily="18" charset="0"/>
            </a:endParaRPr>
          </a:p>
        </p:txBody>
      </p:sp>
      <p:sp>
        <p:nvSpPr>
          <p:cNvPr id="183345" name="Rectangle 49"/>
          <p:cNvSpPr>
            <a:spLocks noChangeArrowheads="1"/>
          </p:cNvSpPr>
          <p:nvPr/>
        </p:nvSpPr>
        <p:spPr bwMode="auto">
          <a:xfrm>
            <a:off x="3278188" y="5656263"/>
            <a:ext cx="230832" cy="276999"/>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50</a:t>
            </a:r>
            <a:endParaRPr lang="en-US" sz="2400" dirty="0">
              <a:latin typeface="Times New Roman" pitchFamily="18" charset="0"/>
            </a:endParaRPr>
          </a:p>
        </p:txBody>
      </p:sp>
      <p:sp>
        <p:nvSpPr>
          <p:cNvPr id="183346" name="Rectangle 50"/>
          <p:cNvSpPr>
            <a:spLocks noChangeArrowheads="1"/>
          </p:cNvSpPr>
          <p:nvPr/>
        </p:nvSpPr>
        <p:spPr bwMode="auto">
          <a:xfrm>
            <a:off x="4427984" y="5656263"/>
            <a:ext cx="1191326" cy="276999"/>
          </a:xfrm>
          <a:prstGeom prst="rect">
            <a:avLst/>
          </a:prstGeom>
          <a:noFill/>
          <a:ln w="9525">
            <a:noFill/>
            <a:miter lim="800000"/>
            <a:headEnd/>
            <a:tailEnd/>
          </a:ln>
        </p:spPr>
        <p:txBody>
          <a:bodyPr wrap="square" lIns="0" tIns="0" rIns="0" bIns="0">
            <a:spAutoFit/>
          </a:bodyPr>
          <a:lstStyle/>
          <a:p>
            <a:pPr eaLnBrk="0" hangingPunct="0"/>
            <a:r>
              <a:rPr lang="en-US" b="1" dirty="0" smtClean="0">
                <a:solidFill>
                  <a:srgbClr val="000000"/>
                </a:solidFill>
                <a:latin typeface="Times New Roman" pitchFamily="18" charset="0"/>
              </a:rPr>
              <a:t>1500 + 50</a:t>
            </a:r>
            <a:endParaRPr lang="en-US" sz="2400" dirty="0">
              <a:latin typeface="Times New Roman" pitchFamily="18" charset="0"/>
            </a:endParaRPr>
          </a:p>
        </p:txBody>
      </p:sp>
      <p:sp>
        <p:nvSpPr>
          <p:cNvPr id="183347" name="Rectangle 51"/>
          <p:cNvSpPr>
            <a:spLocks noChangeArrowheads="1"/>
          </p:cNvSpPr>
          <p:nvPr/>
        </p:nvSpPr>
        <p:spPr bwMode="auto">
          <a:xfrm>
            <a:off x="5824538" y="5656263"/>
            <a:ext cx="997068" cy="276999"/>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50 </a:t>
            </a:r>
            <a:r>
              <a:rPr lang="en-US" b="1" dirty="0">
                <a:solidFill>
                  <a:srgbClr val="000000"/>
                </a:solidFill>
                <a:latin typeface="Times New Roman" pitchFamily="18" charset="0"/>
              </a:rPr>
              <a:t>+ </a:t>
            </a:r>
            <a:r>
              <a:rPr lang="en-US" b="1" dirty="0" smtClean="0">
                <a:solidFill>
                  <a:srgbClr val="000000"/>
                </a:solidFill>
                <a:latin typeface="Times New Roman" pitchFamily="18" charset="0"/>
              </a:rPr>
              <a:t>1500 </a:t>
            </a:r>
            <a:endParaRPr lang="en-US" sz="2400" dirty="0">
              <a:latin typeface="Times New Roman" pitchFamily="18" charset="0"/>
            </a:endParaRPr>
          </a:p>
        </p:txBody>
      </p:sp>
      <p:sp>
        <p:nvSpPr>
          <p:cNvPr id="183348" name="Rectangle 52"/>
          <p:cNvSpPr>
            <a:spLocks noChangeArrowheads="1"/>
          </p:cNvSpPr>
          <p:nvPr/>
        </p:nvSpPr>
        <p:spPr bwMode="auto">
          <a:xfrm>
            <a:off x="7186613" y="3813175"/>
            <a:ext cx="142875" cy="144463"/>
          </a:xfrm>
          <a:prstGeom prst="rect">
            <a:avLst/>
          </a:prstGeom>
          <a:solidFill>
            <a:schemeClr val="folHlink"/>
          </a:solidFill>
          <a:ln w="9525">
            <a:solidFill>
              <a:srgbClr val="000000"/>
            </a:solidFill>
            <a:miter lim="800000"/>
            <a:headEnd/>
            <a:tailEnd/>
          </a:ln>
        </p:spPr>
        <p:txBody>
          <a:bodyPr/>
          <a:lstStyle/>
          <a:p>
            <a:endParaRPr lang="fr-FR"/>
          </a:p>
        </p:txBody>
      </p:sp>
      <p:sp>
        <p:nvSpPr>
          <p:cNvPr id="183349" name="Rectangle 53"/>
          <p:cNvSpPr>
            <a:spLocks noChangeArrowheads="1"/>
          </p:cNvSpPr>
          <p:nvPr/>
        </p:nvSpPr>
        <p:spPr bwMode="auto">
          <a:xfrm>
            <a:off x="7396163" y="3757613"/>
            <a:ext cx="948978" cy="276999"/>
          </a:xfrm>
          <a:prstGeom prst="rect">
            <a:avLst/>
          </a:prstGeom>
          <a:noFill/>
          <a:ln w="9525">
            <a:noFill/>
            <a:miter lim="800000"/>
            <a:headEnd/>
            <a:tailEnd/>
          </a:ln>
        </p:spPr>
        <p:txBody>
          <a:bodyPr wrap="none" lIns="0" tIns="0" rIns="0" bIns="0">
            <a:spAutoFit/>
          </a:bodyPr>
          <a:lstStyle/>
          <a:p>
            <a:pPr eaLnBrk="0" hangingPunct="0"/>
            <a:r>
              <a:rPr lang="en-US" b="1" dirty="0">
                <a:solidFill>
                  <a:srgbClr val="0070C0"/>
                </a:solidFill>
                <a:latin typeface="Times New Roman" pitchFamily="18" charset="0"/>
              </a:rPr>
              <a:t>Observed</a:t>
            </a:r>
            <a:endParaRPr lang="en-US" sz="2400" dirty="0">
              <a:solidFill>
                <a:srgbClr val="0070C0"/>
              </a:solidFill>
              <a:latin typeface="Times New Roman" pitchFamily="18" charset="0"/>
            </a:endParaRPr>
          </a:p>
        </p:txBody>
      </p:sp>
      <p:sp>
        <p:nvSpPr>
          <p:cNvPr id="183350" name="Rectangle 54"/>
          <p:cNvSpPr>
            <a:spLocks noChangeArrowheads="1"/>
          </p:cNvSpPr>
          <p:nvPr/>
        </p:nvSpPr>
        <p:spPr bwMode="auto">
          <a:xfrm>
            <a:off x="7186613" y="4129088"/>
            <a:ext cx="142875" cy="142875"/>
          </a:xfrm>
          <a:prstGeom prst="rect">
            <a:avLst/>
          </a:prstGeom>
          <a:solidFill>
            <a:srgbClr val="FFCC00"/>
          </a:solidFill>
          <a:ln w="9525">
            <a:solidFill>
              <a:srgbClr val="000000"/>
            </a:solidFill>
            <a:miter lim="800000"/>
            <a:headEnd/>
            <a:tailEnd/>
          </a:ln>
        </p:spPr>
        <p:txBody>
          <a:bodyPr/>
          <a:lstStyle/>
          <a:p>
            <a:endParaRPr lang="fr-FR"/>
          </a:p>
        </p:txBody>
      </p:sp>
      <p:sp>
        <p:nvSpPr>
          <p:cNvPr id="183351" name="Rectangle 55"/>
          <p:cNvSpPr>
            <a:spLocks noChangeArrowheads="1"/>
          </p:cNvSpPr>
          <p:nvPr/>
        </p:nvSpPr>
        <p:spPr bwMode="auto">
          <a:xfrm>
            <a:off x="7396163" y="4071938"/>
            <a:ext cx="1141338" cy="276999"/>
          </a:xfrm>
          <a:prstGeom prst="rect">
            <a:avLst/>
          </a:prstGeom>
          <a:noFill/>
          <a:ln w="9525">
            <a:noFill/>
            <a:miter lim="800000"/>
            <a:headEnd/>
            <a:tailEnd/>
          </a:ln>
        </p:spPr>
        <p:txBody>
          <a:bodyPr wrap="none" lIns="0" tIns="0" rIns="0" bIns="0">
            <a:spAutoFit/>
          </a:bodyPr>
          <a:lstStyle/>
          <a:p>
            <a:pPr eaLnBrk="0" hangingPunct="0"/>
            <a:r>
              <a:rPr lang="en-US" b="1" dirty="0" err="1" smtClean="0">
                <a:solidFill>
                  <a:srgbClr val="0070C0"/>
                </a:solidFill>
                <a:latin typeface="Times New Roman" pitchFamily="18" charset="0"/>
              </a:rPr>
              <a:t>Expecteded</a:t>
            </a:r>
            <a:endParaRPr lang="en-US" sz="2400" dirty="0">
              <a:solidFill>
                <a:srgbClr val="0070C0"/>
              </a:solidFill>
              <a:latin typeface="Times New Roman" pitchFamily="18" charset="0"/>
            </a:endParaRPr>
          </a:p>
        </p:txBody>
      </p:sp>
      <p:sp>
        <p:nvSpPr>
          <p:cNvPr id="183352" name="Text Box 56"/>
          <p:cNvSpPr txBox="1">
            <a:spLocks noChangeArrowheads="1"/>
          </p:cNvSpPr>
          <p:nvPr/>
        </p:nvSpPr>
        <p:spPr bwMode="auto">
          <a:xfrm>
            <a:off x="5929322" y="6357958"/>
            <a:ext cx="2514600" cy="366713"/>
          </a:xfrm>
          <a:prstGeom prst="rect">
            <a:avLst/>
          </a:prstGeom>
          <a:solidFill>
            <a:schemeClr val="accent3">
              <a:lumMod val="60000"/>
              <a:lumOff val="40000"/>
            </a:schemeClr>
          </a:solidFill>
          <a:ln w="9525">
            <a:noFill/>
            <a:miter lim="800000"/>
            <a:headEnd/>
            <a:tailEnd/>
          </a:ln>
          <a:effectLst/>
        </p:spPr>
        <p:txBody>
          <a:bodyPr wrap="none">
            <a:spAutoFit/>
          </a:bodyPr>
          <a:lstStyle/>
          <a:p>
            <a:pPr eaLnBrk="0" hangingPunct="0"/>
            <a:r>
              <a:rPr lang="en-US" b="1" dirty="0" err="1">
                <a:latin typeface="Times New Roman" pitchFamily="18" charset="0"/>
              </a:rPr>
              <a:t>Shadley</a:t>
            </a:r>
            <a:r>
              <a:rPr lang="en-US" b="1" dirty="0">
                <a:latin typeface="Times New Roman" pitchFamily="18" charset="0"/>
              </a:rPr>
              <a:t> and Wolff 1987</a:t>
            </a:r>
            <a:endParaRPr lang="en-US" dirty="0">
              <a:latin typeface="Times New Roman" pitchFamily="18" charset="0"/>
            </a:endParaRPr>
          </a:p>
        </p:txBody>
      </p:sp>
      <p:sp>
        <p:nvSpPr>
          <p:cNvPr id="183353" name="Text Box 57"/>
          <p:cNvSpPr txBox="1">
            <a:spLocks noChangeArrowheads="1"/>
          </p:cNvSpPr>
          <p:nvPr/>
        </p:nvSpPr>
        <p:spPr bwMode="auto">
          <a:xfrm rot="-5354430">
            <a:off x="-386556" y="3586957"/>
            <a:ext cx="1905000" cy="519112"/>
          </a:xfrm>
          <a:prstGeom prst="rect">
            <a:avLst/>
          </a:prstGeom>
          <a:noFill/>
          <a:ln w="9525">
            <a:noFill/>
            <a:miter lim="800000"/>
            <a:headEnd/>
            <a:tailEnd/>
          </a:ln>
          <a:effectLst/>
        </p:spPr>
        <p:txBody>
          <a:bodyPr>
            <a:spAutoFit/>
          </a:bodyPr>
          <a:lstStyle/>
          <a:p>
            <a:pPr eaLnBrk="0" hangingPunct="0">
              <a:spcBef>
                <a:spcPct val="50000"/>
              </a:spcBef>
            </a:pPr>
            <a:r>
              <a:rPr lang="en-US" sz="2800">
                <a:latin typeface="Times New Roman" pitchFamily="18" charset="0"/>
              </a:rPr>
              <a:t>Aberrations</a:t>
            </a:r>
          </a:p>
        </p:txBody>
      </p:sp>
      <p:sp>
        <p:nvSpPr>
          <p:cNvPr id="183363" name="AutoShape 67"/>
          <p:cNvSpPr>
            <a:spLocks noChangeArrowheads="1"/>
          </p:cNvSpPr>
          <p:nvPr/>
        </p:nvSpPr>
        <p:spPr bwMode="auto">
          <a:xfrm>
            <a:off x="3167034" y="2924164"/>
            <a:ext cx="609600" cy="457200"/>
          </a:xfrm>
          <a:prstGeom prst="downArrow">
            <a:avLst>
              <a:gd name="adj1" fmla="val 50000"/>
              <a:gd name="adj2" fmla="val 25000"/>
            </a:avLst>
          </a:prstGeom>
          <a:solidFill>
            <a:schemeClr val="bg2"/>
          </a:solid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83308"/>
                                        </p:tgtEl>
                                        <p:attrNameLst>
                                          <p:attrName>style.visibility</p:attrName>
                                        </p:attrNameLst>
                                      </p:cBhvr>
                                      <p:to>
                                        <p:strVal val="visible"/>
                                      </p:to>
                                    </p:set>
                                    <p:anim calcmode="lin" valueType="num">
                                      <p:cBhvr>
                                        <p:cTn id="7" dur="500" fill="hold"/>
                                        <p:tgtEl>
                                          <p:spTgt spid="183308"/>
                                        </p:tgtEl>
                                        <p:attrNameLst>
                                          <p:attrName>ppt_x</p:attrName>
                                        </p:attrNameLst>
                                      </p:cBhvr>
                                      <p:tavLst>
                                        <p:tav tm="0">
                                          <p:val>
                                            <p:strVal val="#ppt_x"/>
                                          </p:val>
                                        </p:tav>
                                        <p:tav tm="100000">
                                          <p:val>
                                            <p:strVal val="#ppt_x"/>
                                          </p:val>
                                        </p:tav>
                                      </p:tavLst>
                                    </p:anim>
                                    <p:anim calcmode="lin" valueType="num">
                                      <p:cBhvr>
                                        <p:cTn id="8" dur="500" fill="hold"/>
                                        <p:tgtEl>
                                          <p:spTgt spid="183308"/>
                                        </p:tgtEl>
                                        <p:attrNameLst>
                                          <p:attrName>ppt_y</p:attrName>
                                        </p:attrNameLst>
                                      </p:cBhvr>
                                      <p:tavLst>
                                        <p:tav tm="0">
                                          <p:val>
                                            <p:strVal val="#ppt_y+#ppt_h/2"/>
                                          </p:val>
                                        </p:tav>
                                        <p:tav tm="100000">
                                          <p:val>
                                            <p:strVal val="#ppt_y"/>
                                          </p:val>
                                        </p:tav>
                                      </p:tavLst>
                                    </p:anim>
                                    <p:anim calcmode="lin" valueType="num">
                                      <p:cBhvr>
                                        <p:cTn id="9" dur="500" fill="hold"/>
                                        <p:tgtEl>
                                          <p:spTgt spid="183308"/>
                                        </p:tgtEl>
                                        <p:attrNameLst>
                                          <p:attrName>ppt_w</p:attrName>
                                        </p:attrNameLst>
                                      </p:cBhvr>
                                      <p:tavLst>
                                        <p:tav tm="0">
                                          <p:val>
                                            <p:strVal val="#ppt_w"/>
                                          </p:val>
                                        </p:tav>
                                        <p:tav tm="100000">
                                          <p:val>
                                            <p:strVal val="#ppt_w"/>
                                          </p:val>
                                        </p:tav>
                                      </p:tavLst>
                                    </p:anim>
                                    <p:anim calcmode="lin" valueType="num">
                                      <p:cBhvr>
                                        <p:cTn id="10" dur="500" fill="hold"/>
                                        <p:tgtEl>
                                          <p:spTgt spid="18330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183309"/>
                                        </p:tgtEl>
                                        <p:attrNameLst>
                                          <p:attrName>style.visibility</p:attrName>
                                        </p:attrNameLst>
                                      </p:cBhvr>
                                      <p:to>
                                        <p:strVal val="visible"/>
                                      </p:to>
                                    </p:set>
                                    <p:anim calcmode="lin" valueType="num">
                                      <p:cBhvr>
                                        <p:cTn id="15" dur="500" fill="hold"/>
                                        <p:tgtEl>
                                          <p:spTgt spid="183309"/>
                                        </p:tgtEl>
                                        <p:attrNameLst>
                                          <p:attrName>ppt_x</p:attrName>
                                        </p:attrNameLst>
                                      </p:cBhvr>
                                      <p:tavLst>
                                        <p:tav tm="0">
                                          <p:val>
                                            <p:strVal val="#ppt_x"/>
                                          </p:val>
                                        </p:tav>
                                        <p:tav tm="100000">
                                          <p:val>
                                            <p:strVal val="#ppt_x"/>
                                          </p:val>
                                        </p:tav>
                                      </p:tavLst>
                                    </p:anim>
                                    <p:anim calcmode="lin" valueType="num">
                                      <p:cBhvr>
                                        <p:cTn id="16" dur="500" fill="hold"/>
                                        <p:tgtEl>
                                          <p:spTgt spid="183309"/>
                                        </p:tgtEl>
                                        <p:attrNameLst>
                                          <p:attrName>ppt_y</p:attrName>
                                        </p:attrNameLst>
                                      </p:cBhvr>
                                      <p:tavLst>
                                        <p:tav tm="0">
                                          <p:val>
                                            <p:strVal val="#ppt_y+#ppt_h/2"/>
                                          </p:val>
                                        </p:tav>
                                        <p:tav tm="100000">
                                          <p:val>
                                            <p:strVal val="#ppt_y"/>
                                          </p:val>
                                        </p:tav>
                                      </p:tavLst>
                                    </p:anim>
                                    <p:anim calcmode="lin" valueType="num">
                                      <p:cBhvr>
                                        <p:cTn id="17" dur="500" fill="hold"/>
                                        <p:tgtEl>
                                          <p:spTgt spid="183309"/>
                                        </p:tgtEl>
                                        <p:attrNameLst>
                                          <p:attrName>ppt_w</p:attrName>
                                        </p:attrNameLst>
                                      </p:cBhvr>
                                      <p:tavLst>
                                        <p:tav tm="0">
                                          <p:val>
                                            <p:strVal val="#ppt_w"/>
                                          </p:val>
                                        </p:tav>
                                        <p:tav tm="100000">
                                          <p:val>
                                            <p:strVal val="#ppt_w"/>
                                          </p:val>
                                        </p:tav>
                                      </p:tavLst>
                                    </p:anim>
                                    <p:anim calcmode="lin" valueType="num">
                                      <p:cBhvr>
                                        <p:cTn id="18" dur="500" fill="hold"/>
                                        <p:tgtEl>
                                          <p:spTgt spid="18330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83310"/>
                                        </p:tgtEl>
                                        <p:attrNameLst>
                                          <p:attrName>style.visibility</p:attrName>
                                        </p:attrNameLst>
                                      </p:cBhvr>
                                      <p:to>
                                        <p:strVal val="visible"/>
                                      </p:to>
                                    </p:set>
                                    <p:anim calcmode="lin" valueType="num">
                                      <p:cBhvr>
                                        <p:cTn id="23" dur="500" fill="hold"/>
                                        <p:tgtEl>
                                          <p:spTgt spid="183310"/>
                                        </p:tgtEl>
                                        <p:attrNameLst>
                                          <p:attrName>ppt_x</p:attrName>
                                        </p:attrNameLst>
                                      </p:cBhvr>
                                      <p:tavLst>
                                        <p:tav tm="0">
                                          <p:val>
                                            <p:strVal val="#ppt_x"/>
                                          </p:val>
                                        </p:tav>
                                        <p:tav tm="100000">
                                          <p:val>
                                            <p:strVal val="#ppt_x"/>
                                          </p:val>
                                        </p:tav>
                                      </p:tavLst>
                                    </p:anim>
                                    <p:anim calcmode="lin" valueType="num">
                                      <p:cBhvr>
                                        <p:cTn id="24" dur="500" fill="hold"/>
                                        <p:tgtEl>
                                          <p:spTgt spid="183310"/>
                                        </p:tgtEl>
                                        <p:attrNameLst>
                                          <p:attrName>ppt_y</p:attrName>
                                        </p:attrNameLst>
                                      </p:cBhvr>
                                      <p:tavLst>
                                        <p:tav tm="0">
                                          <p:val>
                                            <p:strVal val="#ppt_y+#ppt_h/2"/>
                                          </p:val>
                                        </p:tav>
                                        <p:tav tm="100000">
                                          <p:val>
                                            <p:strVal val="#ppt_y"/>
                                          </p:val>
                                        </p:tav>
                                      </p:tavLst>
                                    </p:anim>
                                    <p:anim calcmode="lin" valueType="num">
                                      <p:cBhvr>
                                        <p:cTn id="25" dur="500" fill="hold"/>
                                        <p:tgtEl>
                                          <p:spTgt spid="183310"/>
                                        </p:tgtEl>
                                        <p:attrNameLst>
                                          <p:attrName>ppt_w</p:attrName>
                                        </p:attrNameLst>
                                      </p:cBhvr>
                                      <p:tavLst>
                                        <p:tav tm="0">
                                          <p:val>
                                            <p:strVal val="#ppt_w"/>
                                          </p:val>
                                        </p:tav>
                                        <p:tav tm="100000">
                                          <p:val>
                                            <p:strVal val="#ppt_w"/>
                                          </p:val>
                                        </p:tav>
                                      </p:tavLst>
                                    </p:anim>
                                    <p:anim calcmode="lin" valueType="num">
                                      <p:cBhvr>
                                        <p:cTn id="26" dur="500" fill="hold"/>
                                        <p:tgtEl>
                                          <p:spTgt spid="1833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183311"/>
                                        </p:tgtEl>
                                        <p:attrNameLst>
                                          <p:attrName>style.visibility</p:attrName>
                                        </p:attrNameLst>
                                      </p:cBhvr>
                                      <p:to>
                                        <p:strVal val="visible"/>
                                      </p:to>
                                    </p:set>
                                    <p:anim calcmode="lin" valueType="num">
                                      <p:cBhvr>
                                        <p:cTn id="31" dur="500" fill="hold"/>
                                        <p:tgtEl>
                                          <p:spTgt spid="183311"/>
                                        </p:tgtEl>
                                        <p:attrNameLst>
                                          <p:attrName>ppt_x</p:attrName>
                                        </p:attrNameLst>
                                      </p:cBhvr>
                                      <p:tavLst>
                                        <p:tav tm="0">
                                          <p:val>
                                            <p:strVal val="#ppt_x"/>
                                          </p:val>
                                        </p:tav>
                                        <p:tav tm="100000">
                                          <p:val>
                                            <p:strVal val="#ppt_x"/>
                                          </p:val>
                                        </p:tav>
                                      </p:tavLst>
                                    </p:anim>
                                    <p:anim calcmode="lin" valueType="num">
                                      <p:cBhvr>
                                        <p:cTn id="32" dur="500" fill="hold"/>
                                        <p:tgtEl>
                                          <p:spTgt spid="183311"/>
                                        </p:tgtEl>
                                        <p:attrNameLst>
                                          <p:attrName>ppt_y</p:attrName>
                                        </p:attrNameLst>
                                      </p:cBhvr>
                                      <p:tavLst>
                                        <p:tav tm="0">
                                          <p:val>
                                            <p:strVal val="#ppt_y+#ppt_h/2"/>
                                          </p:val>
                                        </p:tav>
                                        <p:tav tm="100000">
                                          <p:val>
                                            <p:strVal val="#ppt_y"/>
                                          </p:val>
                                        </p:tav>
                                      </p:tavLst>
                                    </p:anim>
                                    <p:anim calcmode="lin" valueType="num">
                                      <p:cBhvr>
                                        <p:cTn id="33" dur="500" fill="hold"/>
                                        <p:tgtEl>
                                          <p:spTgt spid="183311"/>
                                        </p:tgtEl>
                                        <p:attrNameLst>
                                          <p:attrName>ppt_w</p:attrName>
                                        </p:attrNameLst>
                                      </p:cBhvr>
                                      <p:tavLst>
                                        <p:tav tm="0">
                                          <p:val>
                                            <p:strVal val="#ppt_w"/>
                                          </p:val>
                                        </p:tav>
                                        <p:tav tm="100000">
                                          <p:val>
                                            <p:strVal val="#ppt_w"/>
                                          </p:val>
                                        </p:tav>
                                      </p:tavLst>
                                    </p:anim>
                                    <p:anim calcmode="lin" valueType="num">
                                      <p:cBhvr>
                                        <p:cTn id="34" dur="500" fill="hold"/>
                                        <p:tgtEl>
                                          <p:spTgt spid="1833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8" grpId="0" animBg="1"/>
      <p:bldP spid="183309" grpId="0" animBg="1"/>
      <p:bldP spid="183310" grpId="0" animBg="1"/>
      <p:bldP spid="1833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 seuil pratique </a:t>
            </a:r>
            <a:r>
              <a:rPr lang="fr-FR" b="1" smtClean="0"/>
              <a:t>est possible…</a:t>
            </a:r>
            <a:endParaRPr lang="fr-FR" b="1" dirty="0"/>
          </a:p>
        </p:txBody>
      </p:sp>
      <p:sp>
        <p:nvSpPr>
          <p:cNvPr id="3" name="Espace réservé du contenu 2"/>
          <p:cNvSpPr>
            <a:spLocks noGrp="1"/>
          </p:cNvSpPr>
          <p:nvPr>
            <p:ph sz="quarter" idx="1"/>
          </p:nvPr>
        </p:nvSpPr>
        <p:spPr/>
        <p:txBody>
          <a:bodyPr>
            <a:normAutofit fontScale="92500"/>
          </a:bodyPr>
          <a:lstStyle/>
          <a:p>
            <a:r>
              <a:rPr lang="fr-FR" dirty="0" smtClean="0"/>
              <a:t>Des observations expérimentales et épidémiologiques le suggèrent : zones à forte radioactivité naturelle, radiologues britanniques, </a:t>
            </a:r>
            <a:r>
              <a:rPr lang="fr-FR" dirty="0" err="1" smtClean="0"/>
              <a:t>nuclear</a:t>
            </a:r>
            <a:r>
              <a:rPr lang="fr-FR" dirty="0" smtClean="0"/>
              <a:t> </a:t>
            </a:r>
            <a:r>
              <a:rPr lang="fr-FR" dirty="0" err="1" smtClean="0"/>
              <a:t>shipyards</a:t>
            </a:r>
            <a:r>
              <a:rPr lang="fr-FR" dirty="0" smtClean="0"/>
              <a:t>…mais la puissance statistique est faible</a:t>
            </a:r>
          </a:p>
          <a:p>
            <a:r>
              <a:rPr lang="fr-FR" dirty="0" smtClean="0"/>
              <a:t>Mais même si on retient la LNT le poids sanitaire du nucléaire civil est faible dans la perspective des choix énergétiques c’est ce que démontre les études européennes </a:t>
            </a:r>
            <a:r>
              <a:rPr lang="fr-FR" dirty="0" err="1" smtClean="0"/>
              <a:t>ExternE</a:t>
            </a:r>
            <a:r>
              <a:rPr lang="fr-FR" dirty="0" smtClean="0"/>
              <a:t> (1990-2006) et  US (</a:t>
            </a:r>
            <a:r>
              <a:rPr lang="fr-FR" dirty="0" err="1" smtClean="0"/>
              <a:t>Hidden</a:t>
            </a:r>
            <a:r>
              <a:rPr lang="fr-FR" dirty="0" smtClean="0"/>
              <a:t> </a:t>
            </a:r>
            <a:r>
              <a:rPr lang="fr-FR" dirty="0" err="1" smtClean="0"/>
              <a:t>costs</a:t>
            </a:r>
            <a:r>
              <a:rPr lang="fr-FR" dirty="0" smtClean="0"/>
              <a:t> of </a:t>
            </a:r>
            <a:r>
              <a:rPr lang="fr-FR" dirty="0" err="1" smtClean="0"/>
              <a:t>energy</a:t>
            </a:r>
            <a:r>
              <a:rPr lang="fr-FR" dirty="0" smtClean="0"/>
              <a:t> NRC 2009)</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sanitaire nucléaire (Fr)</a:t>
            </a:r>
            <a:endParaRPr lang="fr-FR"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1043608" y="1952625"/>
            <a:ext cx="7272808" cy="472970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sanitaire combustibles</a:t>
            </a:r>
            <a:endParaRPr lang="fr-FR"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1547664" y="1652587"/>
            <a:ext cx="6192688" cy="4905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200" b="1" dirty="0" smtClean="0"/>
              <a:t>Effets sanitaires comparés nombre  de cas par </a:t>
            </a:r>
            <a:r>
              <a:rPr lang="fr-FR" sz="3200" b="1" dirty="0" err="1" smtClean="0"/>
              <a:t>TWh</a:t>
            </a:r>
            <a:r>
              <a:rPr lang="fr-FR" sz="3200" b="1" dirty="0" smtClean="0"/>
              <a:t> </a:t>
            </a:r>
            <a:r>
              <a:rPr lang="fr-FR" sz="2400" dirty="0" smtClean="0"/>
              <a:t>(</a:t>
            </a:r>
            <a:r>
              <a:rPr lang="fr-FR" sz="2400" dirty="0" err="1" smtClean="0"/>
              <a:t>Markandya</a:t>
            </a:r>
            <a:r>
              <a:rPr lang="fr-FR" sz="2400" dirty="0" smtClean="0"/>
              <a:t>, The Lancet 2007) </a:t>
            </a:r>
            <a:endParaRPr lang="fr-FR" sz="2400" b="1" dirty="0"/>
          </a:p>
        </p:txBody>
      </p:sp>
      <p:graphicFrame>
        <p:nvGraphicFramePr>
          <p:cNvPr id="6" name="Espace réservé du contenu 5"/>
          <p:cNvGraphicFramePr>
            <a:graphicFrameLocks noGrp="1"/>
          </p:cNvGraphicFramePr>
          <p:nvPr>
            <p:ph idx="1"/>
          </p:nvPr>
        </p:nvGraphicFramePr>
        <p:xfrm>
          <a:off x="457200" y="1916831"/>
          <a:ext cx="8229600" cy="295208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49982">
                <a:tc>
                  <a:txBody>
                    <a:bodyPr/>
                    <a:lstStyle/>
                    <a:p>
                      <a:endParaRPr lang="fr-FR" dirty="0"/>
                    </a:p>
                  </a:txBody>
                  <a:tcPr/>
                </a:tc>
                <a:tc>
                  <a:txBody>
                    <a:bodyPr/>
                    <a:lstStyle/>
                    <a:p>
                      <a:r>
                        <a:rPr lang="fr-FR" dirty="0" smtClean="0"/>
                        <a:t>Accidents</a:t>
                      </a:r>
                      <a:endParaRPr lang="fr-FR" dirty="0"/>
                    </a:p>
                  </a:txBody>
                  <a:tcPr/>
                </a:tc>
                <a:tc>
                  <a:txBody>
                    <a:bodyPr/>
                    <a:lstStyle/>
                    <a:p>
                      <a:r>
                        <a:rPr lang="fr-FR" dirty="0" smtClean="0"/>
                        <a:t>Mortalité</a:t>
                      </a:r>
                      <a:endParaRPr lang="fr-FR" dirty="0"/>
                    </a:p>
                  </a:txBody>
                  <a:tcPr/>
                </a:tc>
                <a:tc>
                  <a:txBody>
                    <a:bodyPr/>
                    <a:lstStyle/>
                    <a:p>
                      <a:r>
                        <a:rPr lang="fr-FR" dirty="0" smtClean="0"/>
                        <a:t>Morbidité ++</a:t>
                      </a:r>
                      <a:endParaRPr lang="fr-FR" dirty="0"/>
                    </a:p>
                  </a:txBody>
                  <a:tcPr/>
                </a:tc>
                <a:tc>
                  <a:txBody>
                    <a:bodyPr/>
                    <a:lstStyle/>
                    <a:p>
                      <a:r>
                        <a:rPr lang="fr-FR" dirty="0" smtClean="0"/>
                        <a:t>Morbidité +/-</a:t>
                      </a:r>
                      <a:endParaRPr lang="fr-FR" dirty="0"/>
                    </a:p>
                  </a:txBody>
                  <a:tcPr/>
                </a:tc>
              </a:tr>
              <a:tr h="431054">
                <a:tc>
                  <a:txBody>
                    <a:bodyPr/>
                    <a:lstStyle/>
                    <a:p>
                      <a:r>
                        <a:rPr lang="fr-FR" dirty="0" smtClean="0"/>
                        <a:t>Lignite</a:t>
                      </a:r>
                      <a:endParaRPr lang="fr-FR" dirty="0"/>
                    </a:p>
                  </a:txBody>
                  <a:tcPr/>
                </a:tc>
                <a:tc>
                  <a:txBody>
                    <a:bodyPr/>
                    <a:lstStyle/>
                    <a:p>
                      <a:r>
                        <a:rPr lang="fr-FR" dirty="0" smtClean="0"/>
                        <a:t>0,12</a:t>
                      </a:r>
                      <a:endParaRPr lang="fr-FR" dirty="0"/>
                    </a:p>
                  </a:txBody>
                  <a:tcPr/>
                </a:tc>
                <a:tc>
                  <a:txBody>
                    <a:bodyPr/>
                    <a:lstStyle/>
                    <a:p>
                      <a:r>
                        <a:rPr lang="fr-FR" dirty="0" smtClean="0"/>
                        <a:t>32,6</a:t>
                      </a:r>
                      <a:endParaRPr lang="fr-FR" dirty="0"/>
                    </a:p>
                  </a:txBody>
                  <a:tcPr/>
                </a:tc>
                <a:tc>
                  <a:txBody>
                    <a:bodyPr/>
                    <a:lstStyle/>
                    <a:p>
                      <a:r>
                        <a:rPr lang="fr-FR" dirty="0" smtClean="0"/>
                        <a:t>298</a:t>
                      </a:r>
                      <a:endParaRPr lang="fr-FR" dirty="0"/>
                    </a:p>
                  </a:txBody>
                  <a:tcPr/>
                </a:tc>
                <a:tc>
                  <a:txBody>
                    <a:bodyPr/>
                    <a:lstStyle/>
                    <a:p>
                      <a:r>
                        <a:rPr lang="fr-FR" dirty="0" smtClean="0"/>
                        <a:t>17.676</a:t>
                      </a:r>
                      <a:endParaRPr lang="fr-FR" dirty="0"/>
                    </a:p>
                  </a:txBody>
                  <a:tcPr/>
                </a:tc>
              </a:tr>
              <a:tr h="431054">
                <a:tc>
                  <a:txBody>
                    <a:bodyPr/>
                    <a:lstStyle/>
                    <a:p>
                      <a:r>
                        <a:rPr lang="fr-FR" dirty="0" smtClean="0"/>
                        <a:t>Charbon</a:t>
                      </a:r>
                      <a:endParaRPr lang="fr-FR" dirty="0"/>
                    </a:p>
                  </a:txBody>
                  <a:tcPr/>
                </a:tc>
                <a:tc>
                  <a:txBody>
                    <a:bodyPr/>
                    <a:lstStyle/>
                    <a:p>
                      <a:r>
                        <a:rPr lang="fr-FR" dirty="0" smtClean="0"/>
                        <a:t>0,12</a:t>
                      </a:r>
                      <a:endParaRPr lang="fr-FR" dirty="0"/>
                    </a:p>
                  </a:txBody>
                  <a:tcPr/>
                </a:tc>
                <a:tc>
                  <a:txBody>
                    <a:bodyPr/>
                    <a:lstStyle/>
                    <a:p>
                      <a:r>
                        <a:rPr lang="fr-FR" dirty="0" smtClean="0"/>
                        <a:t>24,5</a:t>
                      </a:r>
                      <a:endParaRPr lang="fr-FR" dirty="0"/>
                    </a:p>
                  </a:txBody>
                  <a:tcPr/>
                </a:tc>
                <a:tc>
                  <a:txBody>
                    <a:bodyPr/>
                    <a:lstStyle/>
                    <a:p>
                      <a:r>
                        <a:rPr lang="fr-FR" dirty="0" smtClean="0"/>
                        <a:t>225</a:t>
                      </a:r>
                      <a:endParaRPr lang="fr-FR" dirty="0"/>
                    </a:p>
                  </a:txBody>
                  <a:tcPr/>
                </a:tc>
                <a:tc>
                  <a:txBody>
                    <a:bodyPr/>
                    <a:lstStyle/>
                    <a:p>
                      <a:r>
                        <a:rPr lang="fr-FR" dirty="0" smtClean="0"/>
                        <a:t>13.288</a:t>
                      </a:r>
                      <a:endParaRPr lang="fr-FR" dirty="0"/>
                    </a:p>
                  </a:txBody>
                  <a:tcPr/>
                </a:tc>
              </a:tr>
              <a:tr h="431054">
                <a:tc>
                  <a:txBody>
                    <a:bodyPr/>
                    <a:lstStyle/>
                    <a:p>
                      <a:r>
                        <a:rPr lang="fr-FR" dirty="0" smtClean="0"/>
                        <a:t>Pétrole </a:t>
                      </a:r>
                      <a:endParaRPr lang="fr-FR" dirty="0"/>
                    </a:p>
                  </a:txBody>
                  <a:tcPr/>
                </a:tc>
                <a:tc>
                  <a:txBody>
                    <a:bodyPr/>
                    <a:lstStyle/>
                    <a:p>
                      <a:r>
                        <a:rPr lang="fr-FR" dirty="0" smtClean="0"/>
                        <a:t>0,03</a:t>
                      </a:r>
                      <a:endParaRPr lang="fr-FR" dirty="0"/>
                    </a:p>
                  </a:txBody>
                  <a:tcPr/>
                </a:tc>
                <a:tc>
                  <a:txBody>
                    <a:bodyPr/>
                    <a:lstStyle/>
                    <a:p>
                      <a:r>
                        <a:rPr lang="fr-FR" dirty="0" smtClean="0"/>
                        <a:t>18,4</a:t>
                      </a:r>
                      <a:endParaRPr lang="fr-FR" dirty="0"/>
                    </a:p>
                  </a:txBody>
                  <a:tcPr/>
                </a:tc>
                <a:tc>
                  <a:txBody>
                    <a:bodyPr/>
                    <a:lstStyle/>
                    <a:p>
                      <a:r>
                        <a:rPr lang="fr-FR" dirty="0" smtClean="0"/>
                        <a:t>161</a:t>
                      </a:r>
                      <a:endParaRPr lang="fr-FR" dirty="0"/>
                    </a:p>
                  </a:txBody>
                  <a:tcPr/>
                </a:tc>
                <a:tc>
                  <a:txBody>
                    <a:bodyPr/>
                    <a:lstStyle/>
                    <a:p>
                      <a:r>
                        <a:rPr lang="fr-FR" dirty="0" smtClean="0"/>
                        <a:t>703</a:t>
                      </a:r>
                      <a:endParaRPr lang="fr-FR" dirty="0"/>
                    </a:p>
                  </a:txBody>
                  <a:tcPr/>
                </a:tc>
              </a:tr>
              <a:tr h="431054">
                <a:tc>
                  <a:txBody>
                    <a:bodyPr/>
                    <a:lstStyle/>
                    <a:p>
                      <a:r>
                        <a:rPr lang="fr-FR" dirty="0" smtClean="0"/>
                        <a:t>Biomasse</a:t>
                      </a:r>
                      <a:endParaRPr lang="fr-FR" dirty="0"/>
                    </a:p>
                  </a:txBody>
                  <a:tcPr/>
                </a:tc>
                <a:tc>
                  <a:txBody>
                    <a:bodyPr/>
                    <a:lstStyle/>
                    <a:p>
                      <a:r>
                        <a:rPr lang="fr-FR" dirty="0" smtClean="0"/>
                        <a:t>_</a:t>
                      </a:r>
                      <a:endParaRPr lang="fr-FR" dirty="0"/>
                    </a:p>
                  </a:txBody>
                  <a:tcPr/>
                </a:tc>
                <a:tc>
                  <a:txBody>
                    <a:bodyPr/>
                    <a:lstStyle/>
                    <a:p>
                      <a:r>
                        <a:rPr lang="fr-FR" dirty="0" smtClean="0"/>
                        <a:t>4,6</a:t>
                      </a:r>
                      <a:endParaRPr lang="fr-FR" dirty="0"/>
                    </a:p>
                  </a:txBody>
                  <a:tcPr/>
                </a:tc>
                <a:tc>
                  <a:txBody>
                    <a:bodyPr/>
                    <a:lstStyle/>
                    <a:p>
                      <a:r>
                        <a:rPr lang="fr-FR" dirty="0" smtClean="0"/>
                        <a:t>43</a:t>
                      </a:r>
                      <a:endParaRPr lang="fr-FR" dirty="0"/>
                    </a:p>
                  </a:txBody>
                  <a:tcPr/>
                </a:tc>
                <a:tc>
                  <a:txBody>
                    <a:bodyPr/>
                    <a:lstStyle/>
                    <a:p>
                      <a:r>
                        <a:rPr lang="fr-FR" dirty="0" smtClean="0"/>
                        <a:t>2.276</a:t>
                      </a:r>
                      <a:endParaRPr lang="fr-FR" dirty="0"/>
                    </a:p>
                  </a:txBody>
                  <a:tcPr/>
                </a:tc>
              </a:tr>
              <a:tr h="431054">
                <a:tc>
                  <a:txBody>
                    <a:bodyPr/>
                    <a:lstStyle/>
                    <a:p>
                      <a:r>
                        <a:rPr lang="fr-FR" dirty="0" smtClean="0"/>
                        <a:t>Gaz</a:t>
                      </a:r>
                      <a:endParaRPr lang="fr-FR" dirty="0"/>
                    </a:p>
                  </a:txBody>
                  <a:tcPr/>
                </a:tc>
                <a:tc>
                  <a:txBody>
                    <a:bodyPr/>
                    <a:lstStyle/>
                    <a:p>
                      <a:r>
                        <a:rPr lang="fr-FR" dirty="0" smtClean="0"/>
                        <a:t>0,02</a:t>
                      </a:r>
                      <a:endParaRPr lang="fr-FR" dirty="0"/>
                    </a:p>
                  </a:txBody>
                  <a:tcPr/>
                </a:tc>
                <a:tc>
                  <a:txBody>
                    <a:bodyPr/>
                    <a:lstStyle/>
                    <a:p>
                      <a:r>
                        <a:rPr lang="fr-FR" dirty="0" smtClean="0"/>
                        <a:t>2,8</a:t>
                      </a:r>
                      <a:endParaRPr lang="fr-FR" dirty="0"/>
                    </a:p>
                  </a:txBody>
                  <a:tcPr/>
                </a:tc>
                <a:tc>
                  <a:txBody>
                    <a:bodyPr/>
                    <a:lstStyle/>
                    <a:p>
                      <a:r>
                        <a:rPr lang="fr-FR" dirty="0" smtClean="0"/>
                        <a:t>30</a:t>
                      </a:r>
                      <a:endParaRPr lang="fr-FR" dirty="0"/>
                    </a:p>
                  </a:txBody>
                  <a:tcPr/>
                </a:tc>
                <a:tc>
                  <a:txBody>
                    <a:bodyPr/>
                    <a:lstStyle/>
                    <a:p>
                      <a:r>
                        <a:rPr lang="fr-FR" dirty="0" smtClean="0"/>
                        <a:t>9.550</a:t>
                      </a:r>
                      <a:endParaRPr lang="fr-FR" dirty="0"/>
                    </a:p>
                  </a:txBody>
                  <a:tcPr/>
                </a:tc>
              </a:tr>
              <a:tr h="431054">
                <a:tc>
                  <a:txBody>
                    <a:bodyPr/>
                    <a:lstStyle/>
                    <a:p>
                      <a:r>
                        <a:rPr lang="fr-FR" dirty="0" smtClean="0"/>
                        <a:t>Nucléaire</a:t>
                      </a:r>
                      <a:endParaRPr lang="fr-FR" dirty="0"/>
                    </a:p>
                  </a:txBody>
                  <a:tcPr/>
                </a:tc>
                <a:tc>
                  <a:txBody>
                    <a:bodyPr/>
                    <a:lstStyle/>
                    <a:p>
                      <a:r>
                        <a:rPr lang="fr-FR" dirty="0" smtClean="0"/>
                        <a:t>0,02</a:t>
                      </a:r>
                      <a:endParaRPr lang="fr-FR" dirty="0"/>
                    </a:p>
                  </a:txBody>
                  <a:tcPr/>
                </a:tc>
                <a:tc>
                  <a:txBody>
                    <a:bodyPr/>
                    <a:lstStyle/>
                    <a:p>
                      <a:r>
                        <a:rPr lang="fr-FR" dirty="0" smtClean="0"/>
                        <a:t>0,05</a:t>
                      </a:r>
                      <a:endParaRPr lang="fr-FR" dirty="0"/>
                    </a:p>
                  </a:txBody>
                  <a:tcPr/>
                </a:tc>
                <a:tc>
                  <a:txBody>
                    <a:bodyPr/>
                    <a:lstStyle/>
                    <a:p>
                      <a:r>
                        <a:rPr lang="fr-FR" dirty="0" smtClean="0"/>
                        <a:t>0,22</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chemeClr val="accent1"/>
                </a:solidFill>
              </a:rPr>
              <a:t>Enfin un bilan sanitaire du nucléaire civil depuis 1950 en ordres de grandeur </a:t>
            </a:r>
            <a:endParaRPr lang="fr-FR" sz="2800" b="1" dirty="0">
              <a:solidFill>
                <a:schemeClr val="accent1"/>
              </a:solidFill>
            </a:endParaRPr>
          </a:p>
        </p:txBody>
      </p:sp>
      <p:sp>
        <p:nvSpPr>
          <p:cNvPr id="3" name="Espace réservé du contenu 2"/>
          <p:cNvSpPr>
            <a:spLocks noGrp="1"/>
          </p:cNvSpPr>
          <p:nvPr>
            <p:ph sz="quarter" idx="1"/>
          </p:nvPr>
        </p:nvSpPr>
        <p:spPr/>
        <p:txBody>
          <a:bodyPr>
            <a:normAutofit fontScale="85000" lnSpcReduction="10000"/>
          </a:bodyPr>
          <a:lstStyle/>
          <a:p>
            <a:r>
              <a:rPr lang="fr-FR" sz="3200" b="1" dirty="0" smtClean="0">
                <a:latin typeface="Calibri" pitchFamily="34" charset="0"/>
              </a:rPr>
              <a:t>Quelques centaines d’accidents fatals d’irradiation aiguë ; environ 3000 cancers du poumon établis en excès chez les mineurs d’uranium (45 en France) (10.000 cas possibles dans l’ensemble) ; 7.000 cancers de la thyroïde à Tchernobyl ; quelques centaines de cancers et leucémies en excès chez les travailleurs et liquidateurs (</a:t>
            </a:r>
            <a:r>
              <a:rPr lang="fr-FR" sz="3200" b="1" dirty="0" err="1" smtClean="0">
                <a:latin typeface="Calibri" pitchFamily="34" charset="0"/>
              </a:rPr>
              <a:t>Mayak</a:t>
            </a:r>
            <a:r>
              <a:rPr lang="fr-FR" sz="3200" b="1" dirty="0" smtClean="0">
                <a:latin typeface="Calibri" pitchFamily="34" charset="0"/>
              </a:rPr>
              <a:t> essentiellement) </a:t>
            </a:r>
          </a:p>
          <a:p>
            <a:r>
              <a:rPr lang="fr-FR" sz="3200" b="1" i="1" dirty="0" smtClean="0">
                <a:solidFill>
                  <a:srgbClr val="FF0000"/>
                </a:solidFill>
                <a:latin typeface="Calibri" pitchFamily="34" charset="0"/>
              </a:rPr>
              <a:t>Et, résultat d’une extrapolation linéaire sans fondement biologique, 30.000 cancers fatals (500 par an) pour 10 </a:t>
            </a:r>
            <a:r>
              <a:rPr lang="fr-FR" sz="3200" b="1" i="1" dirty="0" smtClean="0">
                <a:solidFill>
                  <a:srgbClr val="FF0000"/>
                </a:solidFill>
                <a:latin typeface="Symbol" pitchFamily="18" charset="2"/>
              </a:rPr>
              <a:t>m</a:t>
            </a:r>
            <a:r>
              <a:rPr lang="fr-FR" sz="3200" b="1" i="1" dirty="0" smtClean="0">
                <a:solidFill>
                  <a:srgbClr val="FF0000"/>
                </a:solidFill>
                <a:latin typeface="Calibri" pitchFamily="34" charset="0"/>
              </a:rPr>
              <a:t>Sv /an ajoutés à la radioactivité naturelle dans la population mondiale.</a:t>
            </a:r>
            <a:endParaRPr lang="fr-FR" i="1"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864096"/>
          </a:xfrm>
          <a:solidFill>
            <a:schemeClr val="accent1">
              <a:lumMod val="20000"/>
              <a:lumOff val="80000"/>
            </a:schemeClr>
          </a:solidFill>
        </p:spPr>
        <p:txBody>
          <a:bodyPr>
            <a:normAutofit/>
          </a:bodyPr>
          <a:lstStyle/>
          <a:p>
            <a:pPr algn="ctr"/>
            <a:r>
              <a:rPr lang="fr-FR" sz="3600" b="1" dirty="0" smtClean="0">
                <a:latin typeface="Calibri" pitchFamily="34" charset="0"/>
              </a:rPr>
              <a:t>Et si nous comparons pour conclure </a:t>
            </a:r>
            <a:r>
              <a:rPr lang="fr-FR" sz="3200" b="1" dirty="0" smtClean="0">
                <a:latin typeface="Calibri" pitchFamily="34" charset="0"/>
              </a:rPr>
              <a:t>…</a:t>
            </a:r>
            <a:endParaRPr lang="fr-FR" sz="3200" b="1" dirty="0">
              <a:latin typeface="Calibri" pitchFamily="34" charset="0"/>
            </a:endParaRPr>
          </a:p>
        </p:txBody>
      </p:sp>
      <p:sp>
        <p:nvSpPr>
          <p:cNvPr id="3" name="Espace réservé du contenu 2"/>
          <p:cNvSpPr>
            <a:spLocks noGrp="1"/>
          </p:cNvSpPr>
          <p:nvPr>
            <p:ph sz="quarter" idx="1"/>
          </p:nvPr>
        </p:nvSpPr>
        <p:spPr/>
        <p:txBody>
          <a:bodyPr>
            <a:normAutofit/>
          </a:bodyPr>
          <a:lstStyle/>
          <a:p>
            <a:pPr>
              <a:buNone/>
            </a:pPr>
            <a:endParaRPr lang="fr-FR" sz="2000" b="1" dirty="0" smtClean="0">
              <a:latin typeface="Calibri" pitchFamily="34" charset="0"/>
            </a:endParaRPr>
          </a:p>
          <a:p>
            <a:r>
              <a:rPr lang="fr-FR" sz="2000" b="1" dirty="0" smtClean="0">
                <a:latin typeface="Calibri" pitchFamily="34" charset="0"/>
              </a:rPr>
              <a:t>Pour 20.000 </a:t>
            </a:r>
            <a:r>
              <a:rPr lang="fr-FR" sz="2000" b="1" dirty="0" err="1" smtClean="0">
                <a:latin typeface="Calibri" pitchFamily="34" charset="0"/>
              </a:rPr>
              <a:t>TWh</a:t>
            </a:r>
            <a:r>
              <a:rPr lang="fr-FR" sz="2000" b="1" dirty="0" smtClean="0">
                <a:latin typeface="Calibri" pitchFamily="34" charset="0"/>
              </a:rPr>
              <a:t> en 2008  et 41% dus au charbon, c’est près de 200.000 décès par an. La morbidité </a:t>
            </a:r>
            <a:r>
              <a:rPr lang="fr-FR" sz="2000" b="1" dirty="0" err="1" smtClean="0">
                <a:latin typeface="Calibri" pitchFamily="34" charset="0"/>
              </a:rPr>
              <a:t>bronchopulmonaire</a:t>
            </a:r>
            <a:r>
              <a:rPr lang="fr-FR" sz="2000" b="1" dirty="0" smtClean="0">
                <a:latin typeface="Calibri" pitchFamily="34" charset="0"/>
              </a:rPr>
              <a:t> et cardiovasculaire </a:t>
            </a:r>
            <a:r>
              <a:rPr lang="fr-FR" sz="2000" b="1" smtClean="0">
                <a:latin typeface="Calibri" pitchFamily="34" charset="0"/>
              </a:rPr>
              <a:t>est au moins 10 </a:t>
            </a:r>
            <a:r>
              <a:rPr lang="fr-FR" sz="2000" b="1" dirty="0" smtClean="0">
                <a:latin typeface="Calibri" pitchFamily="34" charset="0"/>
              </a:rPr>
              <a:t>fois supérieure.  Les études récentes qui établissent ces faits sont toutes convergentes. Le bilan du coût sanitaire du CO2 n’est pas inclus</a:t>
            </a:r>
          </a:p>
          <a:p>
            <a:r>
              <a:rPr lang="fr-FR" sz="2000" b="1" dirty="0" smtClean="0">
                <a:latin typeface="Calibri" pitchFamily="34" charset="0"/>
              </a:rPr>
              <a:t>Ces chiffres ne concernent que la production électrique. L’OMS évalue à 1,6 million de morts par an le coût sanitaire mondial de l’utilisation domestique des divers combustibles dérivés de la biomasse. Les incendies  de forêt sont responsables de 339.000 intoxications mortelles en 2012.</a:t>
            </a:r>
          </a:p>
          <a:p>
            <a:r>
              <a:rPr lang="fr-FR" sz="2000" b="1" dirty="0" smtClean="0">
                <a:latin typeface="Calibri" pitchFamily="34" charset="0"/>
              </a:rPr>
              <a:t>En termes de coût sanitaire direct il y a un rapport de plus de 100 entre charbon et nucléaire, quelles que soient les hypothèses faites.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sz="2000" b="1" dirty="0" smtClean="0"/>
          </a:p>
          <a:p>
            <a:r>
              <a:rPr lang="fr-FR" sz="2000" b="1" dirty="0" smtClean="0"/>
              <a:t>On connaît les effets des RI depuis 1 siècle et on en fait l‘actualisation annuelle depuis 60 ans à l’ONU</a:t>
            </a:r>
          </a:p>
          <a:p>
            <a:r>
              <a:rPr lang="fr-FR" sz="2000" b="1" dirty="0" smtClean="0"/>
              <a:t>Il n’y a pas d ’effets génétiques </a:t>
            </a:r>
            <a:r>
              <a:rPr lang="fr-FR" sz="2000" b="1" dirty="0" err="1" smtClean="0"/>
              <a:t>radioinduits</a:t>
            </a:r>
            <a:r>
              <a:rPr lang="fr-FR" sz="2000" b="1" dirty="0" smtClean="0"/>
              <a:t> connus chez l’homme. Les cancers </a:t>
            </a:r>
            <a:r>
              <a:rPr lang="fr-FR" sz="2000" b="1" dirty="0" err="1" smtClean="0"/>
              <a:t>radioinduits</a:t>
            </a:r>
            <a:r>
              <a:rPr lang="fr-FR" sz="2000" b="1" dirty="0" smtClean="0"/>
              <a:t> sont rares, leur fréquence croît avec la dose délivrée au dessus de 100 mSv. </a:t>
            </a:r>
          </a:p>
          <a:p>
            <a:r>
              <a:rPr lang="fr-FR" sz="2000" b="1" dirty="0" smtClean="0"/>
              <a:t>L’existence de pathologies non cancéreuses </a:t>
            </a:r>
            <a:r>
              <a:rPr lang="fr-FR" sz="2000" b="1" dirty="0" err="1" smtClean="0"/>
              <a:t>obeissant</a:t>
            </a:r>
            <a:r>
              <a:rPr lang="fr-FR" sz="2000" b="1" dirty="0" smtClean="0"/>
              <a:t> à une relation de dose à effet  n’est pas établie au dessous de 500 mSv. </a:t>
            </a:r>
          </a:p>
          <a:p>
            <a:r>
              <a:rPr lang="fr-FR" sz="2000" b="1" dirty="0" smtClean="0"/>
              <a:t>Il y a convergence quasi complète sur ces points entre les données épidémiologiques, quelle qu'en soit la nature (environnementale, accidentelle, médicale, professionnelle) et les données expérimentales</a:t>
            </a:r>
          </a:p>
          <a:p>
            <a:endParaRPr lang="fr-FR" sz="2000" b="1" dirty="0"/>
          </a:p>
        </p:txBody>
      </p:sp>
      <p:sp>
        <p:nvSpPr>
          <p:cNvPr id="3" name="Titre 2"/>
          <p:cNvSpPr>
            <a:spLocks noGrp="1"/>
          </p:cNvSpPr>
          <p:nvPr>
            <p:ph type="title"/>
          </p:nvPr>
        </p:nvSpPr>
        <p:spPr>
          <a:xfrm>
            <a:off x="0" y="274638"/>
            <a:ext cx="914400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fr-FR" dirty="0" smtClean="0"/>
              <a:t>Ne pas oublier l’essentiel…</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51520" y="304800"/>
            <a:ext cx="8587680"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90000"/>
          </a:bodyPr>
          <a:lstStyle/>
          <a:p>
            <a:pPr algn="ctr"/>
            <a:r>
              <a:rPr lang="en-US" sz="3200" b="1" dirty="0" smtClean="0"/>
              <a:t>Mais au fait combien de </a:t>
            </a:r>
            <a:r>
              <a:rPr lang="en-US" sz="3200" b="1" dirty="0" err="1" smtClean="0"/>
              <a:t>morts</a:t>
            </a:r>
            <a:r>
              <a:rPr lang="en-US" sz="3200" b="1" dirty="0" smtClean="0">
                <a:solidFill>
                  <a:srgbClr val="FF0000"/>
                </a:solidFill>
              </a:rPr>
              <a:t>*</a:t>
            </a:r>
            <a:r>
              <a:rPr lang="en-US" sz="3200" b="1" dirty="0" smtClean="0"/>
              <a:t> par cancers à Hiroshima, 60 </a:t>
            </a:r>
            <a:r>
              <a:rPr lang="en-US" sz="3200" b="1" dirty="0" err="1" smtClean="0"/>
              <a:t>ans</a:t>
            </a:r>
            <a:r>
              <a:rPr lang="en-US" sz="3200" b="1" dirty="0" smtClean="0"/>
              <a:t> après (Preston 2003-2007)?</a:t>
            </a:r>
            <a:r>
              <a:rPr lang="en-US" sz="3200" dirty="0" smtClean="0"/>
              <a:t> </a:t>
            </a:r>
            <a:endParaRPr lang="en-US" sz="3200" dirty="0"/>
          </a:p>
        </p:txBody>
      </p:sp>
      <p:grpSp>
        <p:nvGrpSpPr>
          <p:cNvPr id="2" name="Group 4"/>
          <p:cNvGrpSpPr>
            <a:grpSpLocks/>
          </p:cNvGrpSpPr>
          <p:nvPr/>
        </p:nvGrpSpPr>
        <p:grpSpPr bwMode="auto">
          <a:xfrm>
            <a:off x="457200" y="2133600"/>
            <a:ext cx="8382000" cy="152400"/>
            <a:chOff x="288" y="2160"/>
            <a:chExt cx="5184" cy="240"/>
          </a:xfrm>
        </p:grpSpPr>
        <p:sp>
          <p:nvSpPr>
            <p:cNvPr id="302085" name="Rectangle 5"/>
            <p:cNvSpPr>
              <a:spLocks noChangeArrowheads="1"/>
            </p:cNvSpPr>
            <p:nvPr/>
          </p:nvSpPr>
          <p:spPr bwMode="auto">
            <a:xfrm>
              <a:off x="288" y="2160"/>
              <a:ext cx="3552" cy="240"/>
            </a:xfrm>
            <a:prstGeom prst="rect">
              <a:avLst/>
            </a:prstGeom>
            <a:gradFill rotWithShape="0">
              <a:gsLst>
                <a:gs pos="0">
                  <a:schemeClr val="tx2"/>
                </a:gs>
                <a:gs pos="100000">
                  <a:srgbClr val="006666"/>
                </a:gs>
              </a:gsLst>
              <a:lin ang="0" scaled="1"/>
            </a:gradFill>
            <a:ln w="9525">
              <a:noFill/>
              <a:miter lim="800000"/>
              <a:headEnd/>
              <a:tailEnd/>
            </a:ln>
            <a:effectLst/>
          </p:spPr>
          <p:txBody>
            <a:bodyPr wrap="none" anchor="ctr"/>
            <a:lstStyle/>
            <a:p>
              <a:endParaRPr lang="fr-FR"/>
            </a:p>
          </p:txBody>
        </p:sp>
        <p:sp>
          <p:nvSpPr>
            <p:cNvPr id="302086" name="Rectangle 6"/>
            <p:cNvSpPr>
              <a:spLocks noChangeArrowheads="1"/>
            </p:cNvSpPr>
            <p:nvPr/>
          </p:nvSpPr>
          <p:spPr bwMode="auto">
            <a:xfrm>
              <a:off x="3264" y="2160"/>
              <a:ext cx="2208" cy="240"/>
            </a:xfrm>
            <a:prstGeom prst="rect">
              <a:avLst/>
            </a:prstGeom>
            <a:gradFill rotWithShape="0">
              <a:gsLst>
                <a:gs pos="0">
                  <a:srgbClr val="006666"/>
                </a:gs>
                <a:gs pos="100000">
                  <a:srgbClr val="009999"/>
                </a:gs>
              </a:gsLst>
              <a:lin ang="0" scaled="1"/>
            </a:gradFill>
            <a:ln w="9525">
              <a:noFill/>
              <a:miter lim="800000"/>
              <a:headEnd/>
              <a:tailEnd/>
            </a:ln>
            <a:effectLst/>
          </p:spPr>
          <p:txBody>
            <a:bodyPr wrap="none" anchor="ctr"/>
            <a:lstStyle/>
            <a:p>
              <a:endParaRPr lang="fr-FR"/>
            </a:p>
          </p:txBody>
        </p:sp>
      </p:grpSp>
      <p:sp>
        <p:nvSpPr>
          <p:cNvPr id="302087" name="Text Box 7"/>
          <p:cNvSpPr txBox="1">
            <a:spLocks noChangeArrowheads="1"/>
          </p:cNvSpPr>
          <p:nvPr/>
        </p:nvSpPr>
        <p:spPr bwMode="auto">
          <a:xfrm>
            <a:off x="533400" y="2514600"/>
            <a:ext cx="7999040" cy="1938992"/>
          </a:xfrm>
          <a:prstGeom prst="rect">
            <a:avLst/>
          </a:prstGeom>
          <a:noFill/>
          <a:ln w="9525">
            <a:noFill/>
            <a:miter lim="800000"/>
            <a:headEnd/>
            <a:tailEnd/>
          </a:ln>
          <a:effectLst/>
        </p:spPr>
        <p:txBody>
          <a:bodyPr wrap="square">
            <a:spAutoFit/>
          </a:bodyPr>
          <a:lstStyle/>
          <a:p>
            <a:pPr algn="ctr" eaLnBrk="0" hangingPunct="0">
              <a:spcBef>
                <a:spcPct val="50000"/>
              </a:spcBef>
            </a:pPr>
            <a:r>
              <a:rPr lang="en-US" sz="2400" dirty="0" smtClean="0">
                <a:solidFill>
                  <a:schemeClr val="tx2"/>
                </a:solidFill>
                <a:latin typeface="Times New Roman" pitchFamily="18" charset="0"/>
              </a:rPr>
              <a:t>Population </a:t>
            </a:r>
            <a:r>
              <a:rPr lang="en-US" sz="2400" dirty="0" err="1" smtClean="0">
                <a:solidFill>
                  <a:schemeClr val="tx2"/>
                </a:solidFill>
                <a:latin typeface="Times New Roman" pitchFamily="18" charset="0"/>
              </a:rPr>
              <a:t>totale</a:t>
            </a:r>
            <a:r>
              <a:rPr lang="en-US" sz="2400" dirty="0" smtClean="0">
                <a:solidFill>
                  <a:schemeClr val="tx2"/>
                </a:solidFill>
                <a:latin typeface="Times New Roman" pitchFamily="18" charset="0"/>
              </a:rPr>
              <a:t> (10km) 120.000; population objet de </a:t>
            </a:r>
            <a:r>
              <a:rPr lang="en-US" sz="2400" dirty="0" err="1" smtClean="0">
                <a:solidFill>
                  <a:schemeClr val="tx2"/>
                </a:solidFill>
                <a:latin typeface="Times New Roman" pitchFamily="18" charset="0"/>
              </a:rPr>
              <a:t>l’étude</a:t>
            </a:r>
            <a:r>
              <a:rPr lang="en-US" sz="2400" dirty="0" smtClean="0">
                <a:solidFill>
                  <a:schemeClr val="tx2"/>
                </a:solidFill>
                <a:latin typeface="Times New Roman" pitchFamily="18" charset="0"/>
              </a:rPr>
              <a:t> : </a:t>
            </a:r>
            <a:r>
              <a:rPr lang="en-US" sz="2400" b="1" dirty="0" smtClean="0">
                <a:solidFill>
                  <a:schemeClr val="tx2"/>
                </a:solidFill>
                <a:latin typeface="Times New Roman" pitchFamily="18" charset="0"/>
              </a:rPr>
              <a:t>86.572, </a:t>
            </a:r>
            <a:r>
              <a:rPr lang="en-US" sz="2400" dirty="0" smtClean="0">
                <a:solidFill>
                  <a:schemeClr val="tx2"/>
                </a:solidFill>
                <a:latin typeface="Times New Roman" pitchFamily="18" charset="0"/>
              </a:rPr>
              <a:t>dose </a:t>
            </a:r>
            <a:r>
              <a:rPr lang="en-US" sz="2400" dirty="0" err="1" smtClean="0">
                <a:solidFill>
                  <a:schemeClr val="tx2"/>
                </a:solidFill>
                <a:latin typeface="Times New Roman" pitchFamily="18" charset="0"/>
              </a:rPr>
              <a:t>moyenne</a:t>
            </a:r>
            <a:r>
              <a:rPr lang="en-US" sz="2400" dirty="0" smtClean="0">
                <a:solidFill>
                  <a:schemeClr val="tx2"/>
                </a:solidFill>
                <a:latin typeface="Times New Roman" pitchFamily="18" charset="0"/>
              </a:rPr>
              <a:t> 200mSv ; 42% </a:t>
            </a:r>
            <a:r>
              <a:rPr lang="en-US" sz="2400" dirty="0" err="1" smtClean="0">
                <a:solidFill>
                  <a:schemeClr val="tx2"/>
                </a:solidFill>
                <a:latin typeface="Times New Roman" pitchFamily="18" charset="0"/>
              </a:rPr>
              <a:t>survivants</a:t>
            </a:r>
            <a:endParaRPr lang="en-US" sz="2400" b="1" dirty="0" smtClean="0">
              <a:solidFill>
                <a:schemeClr val="tx2"/>
              </a:solidFill>
              <a:latin typeface="Times New Roman" pitchFamily="18" charset="0"/>
            </a:endParaRPr>
          </a:p>
          <a:p>
            <a:pPr algn="ctr" eaLnBrk="0" hangingPunct="0">
              <a:spcBef>
                <a:spcPct val="50000"/>
              </a:spcBef>
            </a:pPr>
            <a:r>
              <a:rPr lang="en-US" sz="2400" b="1" dirty="0" err="1" smtClean="0">
                <a:solidFill>
                  <a:schemeClr val="tx2"/>
                </a:solidFill>
                <a:latin typeface="Times New Roman" pitchFamily="18" charset="0"/>
              </a:rPr>
              <a:t>Tumeurs</a:t>
            </a:r>
            <a:r>
              <a:rPr lang="en-US" sz="2400" b="1" dirty="0" smtClean="0">
                <a:solidFill>
                  <a:schemeClr val="tx2"/>
                </a:solidFill>
                <a:latin typeface="Times New Roman" pitchFamily="18" charset="0"/>
              </a:rPr>
              <a:t> </a:t>
            </a:r>
            <a:r>
              <a:rPr lang="en-US" sz="2400" b="1" dirty="0" err="1" smtClean="0">
                <a:solidFill>
                  <a:schemeClr val="tx2"/>
                </a:solidFill>
                <a:latin typeface="Times New Roman" pitchFamily="18" charset="0"/>
              </a:rPr>
              <a:t>solides</a:t>
            </a:r>
            <a:r>
              <a:rPr lang="en-US" sz="2400" b="1" dirty="0" smtClean="0">
                <a:solidFill>
                  <a:schemeClr val="tx2"/>
                </a:solidFill>
                <a:latin typeface="Times New Roman" pitchFamily="18" charset="0"/>
              </a:rPr>
              <a:t> </a:t>
            </a:r>
            <a:r>
              <a:rPr lang="en-US" sz="2400" b="1" dirty="0" smtClean="0">
                <a:solidFill>
                  <a:srgbClr val="FF0000"/>
                </a:solidFill>
                <a:latin typeface="Times New Roman" pitchFamily="18" charset="0"/>
              </a:rPr>
              <a:t>440</a:t>
            </a:r>
            <a:r>
              <a:rPr lang="en-US" sz="2400" b="1" dirty="0" smtClean="0">
                <a:solidFill>
                  <a:schemeClr val="tx2"/>
                </a:solidFill>
                <a:latin typeface="Times New Roman" pitchFamily="18" charset="0"/>
              </a:rPr>
              <a:t> en </a:t>
            </a:r>
            <a:r>
              <a:rPr lang="en-US" sz="2400" b="1" dirty="0" err="1" smtClean="0">
                <a:solidFill>
                  <a:schemeClr val="tx2"/>
                </a:solidFill>
                <a:latin typeface="Times New Roman" pitchFamily="18" charset="0"/>
              </a:rPr>
              <a:t>excès</a:t>
            </a:r>
            <a:r>
              <a:rPr lang="en-US" sz="2400" b="1" dirty="0" smtClean="0">
                <a:solidFill>
                  <a:schemeClr val="tx2"/>
                </a:solidFill>
                <a:latin typeface="Times New Roman" pitchFamily="18" charset="0"/>
              </a:rPr>
              <a:t> : 5% des cancers</a:t>
            </a:r>
          </a:p>
          <a:p>
            <a:pPr algn="ctr" eaLnBrk="0" hangingPunct="0">
              <a:spcBef>
                <a:spcPct val="50000"/>
              </a:spcBef>
            </a:pPr>
            <a:r>
              <a:rPr lang="en-US" sz="2400" b="1" dirty="0" err="1" smtClean="0">
                <a:solidFill>
                  <a:schemeClr val="tx2"/>
                </a:solidFill>
                <a:latin typeface="Times New Roman" pitchFamily="18" charset="0"/>
              </a:rPr>
              <a:t>Leucémies</a:t>
            </a:r>
            <a:r>
              <a:rPr lang="en-US" sz="2400" b="1" dirty="0" smtClean="0">
                <a:solidFill>
                  <a:schemeClr val="tx2"/>
                </a:solidFill>
                <a:latin typeface="Times New Roman" pitchFamily="18" charset="0"/>
              </a:rPr>
              <a:t> </a:t>
            </a:r>
            <a:r>
              <a:rPr lang="en-US" sz="2400" b="1" dirty="0" smtClean="0">
                <a:solidFill>
                  <a:srgbClr val="FF0000"/>
                </a:solidFill>
                <a:latin typeface="Times New Roman" pitchFamily="18" charset="0"/>
              </a:rPr>
              <a:t>94</a:t>
            </a:r>
            <a:r>
              <a:rPr lang="en-US" sz="2400" b="1" dirty="0" smtClean="0">
                <a:solidFill>
                  <a:schemeClr val="tx2"/>
                </a:solidFill>
                <a:latin typeface="Times New Roman" pitchFamily="18" charset="0"/>
              </a:rPr>
              <a:t> en </a:t>
            </a:r>
            <a:r>
              <a:rPr lang="en-US" sz="2400" b="1" dirty="0" err="1" smtClean="0">
                <a:solidFill>
                  <a:schemeClr val="tx2"/>
                </a:solidFill>
                <a:latin typeface="Times New Roman" pitchFamily="18" charset="0"/>
              </a:rPr>
              <a:t>excès</a:t>
            </a:r>
            <a:r>
              <a:rPr lang="en-US" sz="2400" b="1" dirty="0" smtClean="0">
                <a:solidFill>
                  <a:schemeClr val="tx2"/>
                </a:solidFill>
                <a:latin typeface="Times New Roman" pitchFamily="18" charset="0"/>
              </a:rPr>
              <a:t> : 46% des </a:t>
            </a:r>
            <a:r>
              <a:rPr lang="en-US" sz="2400" b="1" dirty="0" err="1" smtClean="0">
                <a:solidFill>
                  <a:schemeClr val="tx2"/>
                </a:solidFill>
                <a:latin typeface="Times New Roman" pitchFamily="18" charset="0"/>
              </a:rPr>
              <a:t>leucémies</a:t>
            </a:r>
            <a:r>
              <a:rPr lang="en-US" sz="2400" b="1" dirty="0" smtClean="0">
                <a:solidFill>
                  <a:schemeClr val="tx2"/>
                </a:solidFill>
                <a:latin typeface="Times New Roman" pitchFamily="18" charset="0"/>
              </a:rPr>
              <a:t> (hors LLC</a:t>
            </a:r>
            <a:endParaRPr lang="en-US" sz="2400" b="1" dirty="0">
              <a:solidFill>
                <a:schemeClr val="tx2"/>
              </a:solidFill>
              <a:latin typeface="Times New Roman" pitchFamily="18" charset="0"/>
            </a:endParaRPr>
          </a:p>
        </p:txBody>
      </p:sp>
      <p:sp>
        <p:nvSpPr>
          <p:cNvPr id="302091" name="Line 11"/>
          <p:cNvSpPr>
            <a:spLocks noChangeShapeType="1"/>
          </p:cNvSpPr>
          <p:nvPr/>
        </p:nvSpPr>
        <p:spPr bwMode="auto">
          <a:xfrm>
            <a:off x="827584" y="4797152"/>
            <a:ext cx="6705600" cy="0"/>
          </a:xfrm>
          <a:prstGeom prst="line">
            <a:avLst/>
          </a:prstGeom>
          <a:noFill/>
          <a:ln w="9525">
            <a:solidFill>
              <a:schemeClr val="hlink"/>
            </a:solidFill>
            <a:round/>
            <a:headEnd/>
            <a:tailEnd/>
          </a:ln>
          <a:effectLst/>
        </p:spPr>
        <p:txBody>
          <a:bodyPr wrap="none" anchor="ctr"/>
          <a:lstStyle/>
          <a:p>
            <a:endParaRPr lang="fr-FR"/>
          </a:p>
        </p:txBody>
      </p:sp>
      <p:sp>
        <p:nvSpPr>
          <p:cNvPr id="12" name="ZoneTexte 11"/>
          <p:cNvSpPr txBox="1"/>
          <p:nvPr/>
        </p:nvSpPr>
        <p:spPr>
          <a:xfrm>
            <a:off x="2339752" y="5733256"/>
            <a:ext cx="6624736" cy="523220"/>
          </a:xfrm>
          <a:prstGeom prst="rect">
            <a:avLst/>
          </a:prstGeom>
          <a:noFill/>
        </p:spPr>
        <p:txBody>
          <a:bodyPr wrap="square" rtlCol="0">
            <a:spAutoFit/>
          </a:bodyPr>
          <a:lstStyle/>
          <a:p>
            <a:r>
              <a:rPr lang="fr-FR" sz="2800" b="1" dirty="0" smtClean="0">
                <a:solidFill>
                  <a:srgbClr val="FF0000"/>
                </a:solidFill>
              </a:rPr>
              <a:t>*Incidence 2007 : 850/17.500</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2087"/>
                                        </p:tgtEl>
                                        <p:attrNameLst>
                                          <p:attrName>style.visibility</p:attrName>
                                        </p:attrNameLst>
                                      </p:cBhvr>
                                      <p:to>
                                        <p:strVal val="visible"/>
                                      </p:to>
                                    </p:set>
                                    <p:animEffect transition="in" filter="dissolve">
                                      <p:cBhvr>
                                        <p:cTn id="7" dur="500"/>
                                        <p:tgtEl>
                                          <p:spTgt spid="3020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2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7" grpId="0" autoUpdateAnimBg="0"/>
      <p:bldP spid="3020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27584" y="1268760"/>
            <a:ext cx="7331592" cy="5235197"/>
          </a:xfrm>
          <a:prstGeom prst="rect">
            <a:avLst/>
          </a:prstGeom>
          <a:noFill/>
          <a:ln w="9525">
            <a:noFill/>
            <a:miter lim="800000"/>
            <a:headEnd/>
            <a:tailEnd/>
          </a:ln>
        </p:spPr>
      </p:pic>
      <p:sp>
        <p:nvSpPr>
          <p:cNvPr id="3" name="ZoneTexte 2"/>
          <p:cNvSpPr txBox="1"/>
          <p:nvPr/>
        </p:nvSpPr>
        <p:spPr>
          <a:xfrm>
            <a:off x="179512" y="0"/>
            <a:ext cx="8784976" cy="738664"/>
          </a:xfrm>
          <a:prstGeom prst="rect">
            <a:avLst/>
          </a:prstGeom>
          <a:noFill/>
        </p:spPr>
        <p:txBody>
          <a:bodyPr wrap="square" rtlCol="0">
            <a:spAutoFit/>
          </a:bodyPr>
          <a:lstStyle/>
          <a:p>
            <a:r>
              <a:rPr lang="fr-FR" sz="2400" b="1" dirty="0" smtClean="0">
                <a:solidFill>
                  <a:schemeClr val="accent6"/>
                </a:solidFill>
              </a:rPr>
              <a:t>HN Tumeurs solides fatales</a:t>
            </a:r>
            <a:r>
              <a:rPr lang="fr-FR" dirty="0" smtClean="0"/>
              <a:t>, excès de risque relatif en fonction de la dose </a:t>
            </a:r>
            <a:r>
              <a:rPr lang="fr-FR" dirty="0" err="1" smtClean="0"/>
              <a:t>Ozasa</a:t>
            </a:r>
            <a:r>
              <a:rPr lang="fr-FR" dirty="0" smtClean="0"/>
              <a:t> (RERF) 2012 </a:t>
            </a:r>
            <a:endParaRPr lang="fr-FR" dirty="0"/>
          </a:p>
        </p:txBody>
      </p:sp>
      <p:sp>
        <p:nvSpPr>
          <p:cNvPr id="4" name="ZoneTexte 3"/>
          <p:cNvSpPr txBox="1"/>
          <p:nvPr/>
        </p:nvSpPr>
        <p:spPr>
          <a:xfrm>
            <a:off x="3995936" y="836712"/>
            <a:ext cx="4248472" cy="646331"/>
          </a:xfrm>
          <a:prstGeom prst="rect">
            <a:avLst/>
          </a:prstGeom>
          <a:noFill/>
        </p:spPr>
        <p:txBody>
          <a:bodyPr wrap="square" rtlCol="0">
            <a:spAutoFit/>
          </a:bodyPr>
          <a:lstStyle/>
          <a:p>
            <a:r>
              <a:rPr lang="fr-FR" b="1" dirty="0" smtClean="0">
                <a:solidFill>
                  <a:srgbClr val="FF0000"/>
                </a:solidFill>
              </a:rPr>
              <a:t>Hypothèse linéaire : ERR/Gy = 0,42</a:t>
            </a:r>
          </a:p>
          <a:p>
            <a:r>
              <a:rPr lang="fr-FR" b="1" dirty="0" smtClean="0">
                <a:solidFill>
                  <a:srgbClr val="FF0000"/>
                </a:solidFill>
              </a:rPr>
              <a:t>Excès significatif : P&lt;0,05 : 0,15 Gy</a:t>
            </a:r>
            <a:endParaRPr lang="fr-FR" b="1" dirty="0">
              <a:solidFill>
                <a:srgbClr val="FF0000"/>
              </a:solidFill>
            </a:endParaRPr>
          </a:p>
        </p:txBody>
      </p:sp>
      <p:cxnSp>
        <p:nvCxnSpPr>
          <p:cNvPr id="8" name="Connecteur droit 7"/>
          <p:cNvCxnSpPr/>
          <p:nvPr/>
        </p:nvCxnSpPr>
        <p:spPr>
          <a:xfrm flipV="1">
            <a:off x="1619672" y="2564904"/>
            <a:ext cx="5904656" cy="2664296"/>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763688" y="4653136"/>
            <a:ext cx="6923112" cy="1728192"/>
          </a:xfrm>
        </p:spPr>
        <p:txBody>
          <a:bodyPr>
            <a:normAutofit fontScale="90000"/>
          </a:bodyPr>
          <a:lstStyle/>
          <a:p>
            <a:r>
              <a:rPr lang="fr-FR" sz="4000" dirty="0" smtClean="0"/>
              <a:t/>
            </a:r>
            <a:br>
              <a:rPr lang="fr-FR" sz="4000" dirty="0" smtClean="0"/>
            </a:br>
            <a:r>
              <a:rPr lang="fr-FR" sz="2400" dirty="0" smtClean="0">
                <a:solidFill>
                  <a:srgbClr val="C00000"/>
                </a:solidFill>
                <a:latin typeface="Calibri" pitchFamily="34" charset="0"/>
              </a:rPr>
              <a:t>2300 cancers dans une population de 29.000 résidants : environ 2% de cancers en excès (</a:t>
            </a:r>
            <a:r>
              <a:rPr lang="fr-FR" sz="2400" dirty="0" err="1" smtClean="0">
                <a:solidFill>
                  <a:srgbClr val="C00000"/>
                </a:solidFill>
                <a:latin typeface="Calibri" pitchFamily="34" charset="0"/>
              </a:rPr>
              <a:t>Krestenina</a:t>
            </a:r>
            <a:r>
              <a:rPr lang="fr-FR" sz="2400" dirty="0" smtClean="0">
                <a:solidFill>
                  <a:srgbClr val="C00000"/>
                </a:solidFill>
                <a:latin typeface="Calibri" pitchFamily="34" charset="0"/>
              </a:rPr>
              <a:t> 2007 -2013)</a:t>
            </a:r>
            <a:endParaRPr lang="fr-FR" sz="2400" dirty="0">
              <a:solidFill>
                <a:srgbClr val="C00000"/>
              </a:solidFill>
              <a:latin typeface="Calibri" pitchFamily="34" charset="0"/>
            </a:endParaRPr>
          </a:p>
        </p:txBody>
      </p:sp>
      <p:pic>
        <p:nvPicPr>
          <p:cNvPr id="408579" name="Picture 3"/>
          <p:cNvPicPr>
            <a:picLocks noGrp="1" noChangeAspect="1" noChangeArrowheads="1"/>
          </p:cNvPicPr>
          <p:nvPr>
            <p:ph sz="quarter" idx="1"/>
          </p:nvPr>
        </p:nvPicPr>
        <p:blipFill>
          <a:blip r:embed="rId3" cstate="print"/>
          <a:srcRect/>
          <a:stretch>
            <a:fillRect/>
          </a:stretch>
        </p:blipFill>
        <p:spPr>
          <a:xfrm>
            <a:off x="889506" y="1195184"/>
            <a:ext cx="7714942" cy="4322048"/>
          </a:xfrm>
        </p:spPr>
      </p:pic>
      <p:sp>
        <p:nvSpPr>
          <p:cNvPr id="4" name="ZoneTexte 3"/>
          <p:cNvSpPr txBox="1"/>
          <p:nvPr/>
        </p:nvSpPr>
        <p:spPr>
          <a:xfrm>
            <a:off x="1907704" y="260648"/>
            <a:ext cx="6552728" cy="646331"/>
          </a:xfrm>
          <a:prstGeom prst="rect">
            <a:avLst/>
          </a:prstGeom>
          <a:noFill/>
        </p:spPr>
        <p:txBody>
          <a:bodyPr wrap="square" rtlCol="0">
            <a:spAutoFit/>
          </a:bodyPr>
          <a:lstStyle/>
          <a:p>
            <a:r>
              <a:rPr lang="fr-FR" sz="3600" b="1" dirty="0" smtClean="0">
                <a:latin typeface="Calibri" pitchFamily="34" charset="0"/>
              </a:rPr>
              <a:t>Cancers Techa</a:t>
            </a:r>
            <a:endParaRPr lang="fr-FR" sz="3600" b="1" dirty="0">
              <a:latin typeface="Calibri" pitchFamily="34" charset="0"/>
            </a:endParaRPr>
          </a:p>
        </p:txBody>
      </p:sp>
      <p:sp>
        <p:nvSpPr>
          <p:cNvPr id="5" name="ZoneTexte 4"/>
          <p:cNvSpPr txBox="1"/>
          <p:nvPr/>
        </p:nvSpPr>
        <p:spPr>
          <a:xfrm>
            <a:off x="3779912" y="6237312"/>
            <a:ext cx="4896544" cy="369332"/>
          </a:xfrm>
          <a:prstGeom prst="rect">
            <a:avLst/>
          </a:prstGeom>
          <a:noFill/>
        </p:spPr>
        <p:txBody>
          <a:bodyPr wrap="square" rtlCol="0">
            <a:spAutoFit/>
          </a:bodyPr>
          <a:lstStyle/>
          <a:p>
            <a:r>
              <a:rPr lang="fr-FR" b="1" dirty="0" smtClean="0"/>
              <a:t>500 victimes d’irradiation aiguë 1949-1953</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Pour évaluer le risque total (5%.Sv</a:t>
            </a:r>
            <a:r>
              <a:rPr lang="fr-FR" sz="3200" b="1" baseline="30000" dirty="0" smtClean="0"/>
              <a:t>-1</a:t>
            </a:r>
            <a:r>
              <a:rPr lang="fr-FR" sz="3200" b="1" dirty="0" smtClean="0"/>
              <a:t>)il faut : 1, projeter dans le temps</a:t>
            </a:r>
            <a:endParaRPr lang="fr-FR" sz="3200" dirty="0"/>
          </a:p>
        </p:txBody>
      </p:sp>
      <p:pic>
        <p:nvPicPr>
          <p:cNvPr id="4" name="Picture 4"/>
          <p:cNvPicPr>
            <a:picLocks noGrp="1" noChangeAspect="1" noChangeArrowheads="1"/>
          </p:cNvPicPr>
          <p:nvPr>
            <p:ph sz="quarter" idx="1"/>
          </p:nvPr>
        </p:nvPicPr>
        <p:blipFill>
          <a:blip r:embed="rId3" cstate="print"/>
          <a:srcRect/>
          <a:stretch>
            <a:fillRect/>
          </a:stretch>
        </p:blipFill>
        <p:spPr bwMode="auto">
          <a:xfrm>
            <a:off x="2123728" y="1621508"/>
            <a:ext cx="5184576" cy="440805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Pour évaluer le risque total il faut : 2, extrapoler aux faibles doses</a:t>
            </a:r>
            <a:endParaRPr lang="fr-FR" sz="3200" b="1" dirty="0"/>
          </a:p>
        </p:txBody>
      </p:sp>
      <p:pic>
        <p:nvPicPr>
          <p:cNvPr id="4" name="Picture 2" descr="Diapositive4"/>
          <p:cNvPicPr>
            <a:picLocks noGrp="1" noChangeAspect="1" noChangeArrowheads="1"/>
          </p:cNvPicPr>
          <p:nvPr>
            <p:ph sz="quarter" idx="1"/>
          </p:nvPr>
        </p:nvPicPr>
        <p:blipFill>
          <a:blip r:embed="rId3" cstate="print"/>
          <a:srcRect/>
          <a:stretch>
            <a:fillRect/>
          </a:stretch>
        </p:blipFill>
        <p:spPr bwMode="auto">
          <a:xfrm>
            <a:off x="1317625" y="1600200"/>
            <a:ext cx="6743700" cy="4495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674</TotalTime>
  <Words>2117</Words>
  <Application>Microsoft Office PowerPoint</Application>
  <PresentationFormat>Affichage à l'écran (4:3)</PresentationFormat>
  <Paragraphs>259</Paragraphs>
  <Slides>36</Slides>
  <Notes>36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38" baseType="lpstr">
      <vt:lpstr>Médian</vt:lpstr>
      <vt:lpstr>Document</vt:lpstr>
      <vt:lpstr>Effets des faibles doses : origine et actualité d’une controverse</vt:lpstr>
      <vt:lpstr>Faibles doses : grandes angoisses</vt:lpstr>
      <vt:lpstr>Nombreuses sources de données épidémiologiques mais rares relations dose effet vraiment fiables</vt:lpstr>
      <vt:lpstr>Ne pas oublier l’essentiel…</vt:lpstr>
      <vt:lpstr>Mais au fait combien de morts* par cancers à Hiroshima, 60 ans après (Preston 2003-2007)? </vt:lpstr>
      <vt:lpstr>Diapositive 6</vt:lpstr>
      <vt:lpstr> 2300 cancers dans une population de 29.000 résidants : environ 2% de cancers en excès (Krestenina 2007 -2013)</vt:lpstr>
      <vt:lpstr>Pour évaluer le risque total (5%.Sv-1)il faut : 1, projeter dans le temps</vt:lpstr>
      <vt:lpstr>Pour évaluer le risque total il faut : 2, extrapoler aux faibles doses</vt:lpstr>
      <vt:lpstr>Limites de l’épidémiologie </vt:lpstr>
      <vt:lpstr>Et Charles Land ajoute…</vt:lpstr>
      <vt:lpstr>Un argument circulaire!</vt:lpstr>
      <vt:lpstr>Expositions professionnelles, synthèse  Metz-Flamant 2011 </vt:lpstr>
      <vt:lpstr>Expositions professionnelles : leucémies Metz-Flamant 2011</vt:lpstr>
      <vt:lpstr>Le problème est dans les mines d’uranium</vt:lpstr>
      <vt:lpstr>Le problème est dans les mines d’uranium</vt:lpstr>
      <vt:lpstr>Impact environnemental?</vt:lpstr>
      <vt:lpstr>Une alerte médicale : le risque de cancer après CT chez l’enfant</vt:lpstr>
      <vt:lpstr>Tchernobyl UNSCEAR 2008-2011</vt:lpstr>
      <vt:lpstr>Pas d’enseignement nouveau sur la relation dose effet thyroïde au dessous de 100 mGy</vt:lpstr>
      <vt:lpstr>Bilan des doses UNSCEAR 2008</vt:lpstr>
      <vt:lpstr>Exposition environnementale à Fukushima</vt:lpstr>
      <vt:lpstr>Diapositive 23</vt:lpstr>
      <vt:lpstr>Les effets de l’accident ne se limitent pas à l’irradiation, il faut prendre en compte les conséquences sur la santé publique liées : </vt:lpstr>
      <vt:lpstr>Biologie du cancer radioinduit: la très improbable linéarité…</vt:lpstr>
      <vt:lpstr>Diapositive 26</vt:lpstr>
      <vt:lpstr>Diapositive 27</vt:lpstr>
      <vt:lpstr>De très nombreuses observations excluent la linéarité voire la monotonie des relations dose effet</vt:lpstr>
      <vt:lpstr>Mutagenèse in vivo dans le modèle de souris  transgénique PkZ Sykes 2006</vt:lpstr>
      <vt:lpstr> Adaptive Response</vt:lpstr>
      <vt:lpstr>Un seuil pratique est possible…</vt:lpstr>
      <vt:lpstr>Impact sanitaire nucléaire (Fr)</vt:lpstr>
      <vt:lpstr>Impact sanitaire combustibles</vt:lpstr>
      <vt:lpstr>Effets sanitaires comparés nombre  de cas par TWh (Markandya, The Lancet 2007) </vt:lpstr>
      <vt:lpstr>Enfin un bilan sanitaire du nucléaire civil depuis 1950 en ordres de grandeur </vt:lpstr>
      <vt:lpstr>Et si nous comparons pour conclure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ROLAND</dc:creator>
  <cp:lastModifiedBy>ROLAND</cp:lastModifiedBy>
  <cp:revision>61</cp:revision>
  <dcterms:created xsi:type="dcterms:W3CDTF">2013-08-03T13:33:01Z</dcterms:created>
  <dcterms:modified xsi:type="dcterms:W3CDTF">2013-09-09T14:42:51Z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326904661</vt:i4>
  </property>
  <property fmtid="{D5CDD505-2E9C-101B-9397-08002B2CF9AE}" pid="3" name="_NewReviewCycle">
    <vt:lpwstr/>
  </property>
  <property fmtid="{D5CDD505-2E9C-101B-9397-08002B2CF9AE}" pid="4" name="_EmailSubject">
    <vt:lpwstr>pwp en attendant d'arriver à faire marcher le ftp</vt:lpwstr>
  </property>
  <property fmtid="{D5CDD505-2E9C-101B-9397-08002B2CF9AE}" pid="5" name="_AuthorEmail">
    <vt:lpwstr>jeanphilippe.brette@orange.com</vt:lpwstr>
  </property>
  <property fmtid="{D5CDD505-2E9C-101B-9397-08002B2CF9AE}" pid="6" name="_AuthorEmailDisplayName">
    <vt:lpwstr>BRETTE Jean Philippe DTF/DESI</vt:lpwstr>
  </property>
</Properties>
</file>